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3478EB-A95C-454A-BC5F-E483A70BEAFC}" v="17" dt="2026-04-12T20:14:36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384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DY NELSON MUÑOZ YEPES" userId="ed1d8c4350c09839" providerId="LiveId" clId="{9167A347-02B3-47D5-B202-58CD27253B8B}"/>
    <pc:docChg chg="undo custSel modSld">
      <pc:chgData name="FREDDY NELSON MUÑOZ YEPES" userId="ed1d8c4350c09839" providerId="LiveId" clId="{9167A347-02B3-47D5-B202-58CD27253B8B}" dt="2026-04-12T21:22:50.415" v="396" actId="20577"/>
      <pc:docMkLst>
        <pc:docMk/>
      </pc:docMkLst>
      <pc:sldChg chg="modSp mod">
        <pc:chgData name="FREDDY NELSON MUÑOZ YEPES" userId="ed1d8c4350c09839" providerId="LiveId" clId="{9167A347-02B3-47D5-B202-58CD27253B8B}" dt="2026-04-12T20:12:55.578" v="134" actId="20577"/>
        <pc:sldMkLst>
          <pc:docMk/>
          <pc:sldMk cId="0" sldId="256"/>
        </pc:sldMkLst>
        <pc:spChg chg="mod">
          <ac:chgData name="FREDDY NELSON MUÑOZ YEPES" userId="ed1d8c4350c09839" providerId="LiveId" clId="{9167A347-02B3-47D5-B202-58CD27253B8B}" dt="2026-04-12T20:12:55.578" v="134" actId="20577"/>
          <ac:spMkLst>
            <pc:docMk/>
            <pc:sldMk cId="0" sldId="256"/>
            <ac:spMk id="12" creationId="{00000000-0000-0000-0000-000000000000}"/>
          </ac:spMkLst>
        </pc:spChg>
      </pc:sldChg>
      <pc:sldChg chg="addSp modSp mod">
        <pc:chgData name="FREDDY NELSON MUÑOZ YEPES" userId="ed1d8c4350c09839" providerId="LiveId" clId="{9167A347-02B3-47D5-B202-58CD27253B8B}" dt="2026-04-12T20:13:43.118" v="150" actId="1036"/>
        <pc:sldMkLst>
          <pc:docMk/>
          <pc:sldMk cId="0" sldId="257"/>
        </pc:sldMkLst>
        <pc:spChg chg="mod">
          <ac:chgData name="FREDDY NELSON MUÑOZ YEPES" userId="ed1d8c4350c09839" providerId="LiveId" clId="{9167A347-02B3-47D5-B202-58CD27253B8B}" dt="2026-04-12T20:13:05.228" v="138" actId="20577"/>
          <ac:spMkLst>
            <pc:docMk/>
            <pc:sldMk cId="0" sldId="257"/>
            <ac:spMk id="4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0:35.694" v="0" actId="14100"/>
          <ac:spMkLst>
            <pc:docMk/>
            <pc:sldMk cId="0" sldId="257"/>
            <ac:spMk id="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0:35.694" v="0" actId="14100"/>
          <ac:spMkLst>
            <pc:docMk/>
            <pc:sldMk cId="0" sldId="257"/>
            <ac:spMk id="8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0:47.359" v="23" actId="1037"/>
          <ac:spMkLst>
            <pc:docMk/>
            <pc:sldMk cId="0" sldId="257"/>
            <ac:spMk id="1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3:21.659" v="140" actId="20577"/>
          <ac:spMkLst>
            <pc:docMk/>
            <pc:sldMk cId="0" sldId="257"/>
            <ac:spMk id="1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0:58.605" v="24" actId="1076"/>
          <ac:spMkLst>
            <pc:docMk/>
            <pc:sldMk cId="0" sldId="257"/>
            <ac:spMk id="13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0:58.605" v="24" actId="1076"/>
          <ac:spMkLst>
            <pc:docMk/>
            <pc:sldMk cId="0" sldId="257"/>
            <ac:spMk id="14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0:58.605" v="24" actId="1076"/>
          <ac:spMkLst>
            <pc:docMk/>
            <pc:sldMk cId="0" sldId="257"/>
            <ac:spMk id="15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0:58.605" v="24" actId="1076"/>
          <ac:spMkLst>
            <pc:docMk/>
            <pc:sldMk cId="0" sldId="257"/>
            <ac:spMk id="16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1:09.181" v="72" actId="1037"/>
          <ac:spMkLst>
            <pc:docMk/>
            <pc:sldMk cId="0" sldId="257"/>
            <ac:spMk id="1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1:09.181" v="72" actId="1037"/>
          <ac:spMkLst>
            <pc:docMk/>
            <pc:sldMk cId="0" sldId="257"/>
            <ac:spMk id="18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1:22.782" v="120" actId="1076"/>
          <ac:spMkLst>
            <pc:docMk/>
            <pc:sldMk cId="0" sldId="257"/>
            <ac:spMk id="19" creationId="{00000000-0000-0000-0000-000000000000}"/>
          </ac:spMkLst>
        </pc:spChg>
        <pc:spChg chg="mod ord">
          <ac:chgData name="FREDDY NELSON MUÑOZ YEPES" userId="ed1d8c4350c09839" providerId="LiveId" clId="{9167A347-02B3-47D5-B202-58CD27253B8B}" dt="2026-04-12T20:11:53.084" v="124" actId="167"/>
          <ac:spMkLst>
            <pc:docMk/>
            <pc:sldMk cId="0" sldId="257"/>
            <ac:spMk id="20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2:29.401" v="131" actId="1076"/>
          <ac:spMkLst>
            <pc:docMk/>
            <pc:sldMk cId="0" sldId="257"/>
            <ac:spMk id="2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2:32.977" v="132" actId="1076"/>
          <ac:spMkLst>
            <pc:docMk/>
            <pc:sldMk cId="0" sldId="257"/>
            <ac:spMk id="2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1:22.782" v="120" actId="1076"/>
          <ac:spMkLst>
            <pc:docMk/>
            <pc:sldMk cId="0" sldId="257"/>
            <ac:spMk id="23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1:22.782" v="120" actId="1076"/>
          <ac:spMkLst>
            <pc:docMk/>
            <pc:sldMk cId="0" sldId="257"/>
            <ac:spMk id="24" creationId="{00000000-0000-0000-0000-000000000000}"/>
          </ac:spMkLst>
        </pc:spChg>
        <pc:picChg chg="add mod">
          <ac:chgData name="FREDDY NELSON MUÑOZ YEPES" userId="ed1d8c4350c09839" providerId="LiveId" clId="{9167A347-02B3-47D5-B202-58CD27253B8B}" dt="2026-04-12T20:13:43.118" v="150" actId="1036"/>
          <ac:picMkLst>
            <pc:docMk/>
            <pc:sldMk cId="0" sldId="257"/>
            <ac:picMk id="1026" creationId="{03AACD54-8BF9-15E7-B8F1-26E0A97E3180}"/>
          </ac:picMkLst>
        </pc:picChg>
      </pc:sldChg>
      <pc:sldChg chg="modSp mod">
        <pc:chgData name="FREDDY NELSON MUÑOZ YEPES" userId="ed1d8c4350c09839" providerId="LiveId" clId="{9167A347-02B3-47D5-B202-58CD27253B8B}" dt="2026-04-12T20:15:08.327" v="170" actId="20577"/>
        <pc:sldMkLst>
          <pc:docMk/>
          <pc:sldMk cId="0" sldId="258"/>
        </pc:sldMkLst>
        <pc:spChg chg="mod">
          <ac:chgData name="FREDDY NELSON MUÑOZ YEPES" userId="ed1d8c4350c09839" providerId="LiveId" clId="{9167A347-02B3-47D5-B202-58CD27253B8B}" dt="2026-04-12T20:13:52.662" v="151" actId="403"/>
          <ac:spMkLst>
            <pc:docMk/>
            <pc:sldMk cId="0" sldId="258"/>
            <ac:spMk id="5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4:12.932" v="157" actId="20577"/>
          <ac:spMkLst>
            <pc:docMk/>
            <pc:sldMk cId="0" sldId="258"/>
            <ac:spMk id="1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4:32.790" v="160" actId="790"/>
          <ac:spMkLst>
            <pc:docMk/>
            <pc:sldMk cId="0" sldId="258"/>
            <ac:spMk id="1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3:58.482" v="153" actId="207"/>
          <ac:spMkLst>
            <pc:docMk/>
            <pc:sldMk cId="0" sldId="258"/>
            <ac:spMk id="2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4:53.429" v="162" actId="20577"/>
          <ac:spMkLst>
            <pc:docMk/>
            <pc:sldMk cId="0" sldId="258"/>
            <ac:spMk id="34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5:01.091" v="166" actId="20577"/>
          <ac:spMkLst>
            <pc:docMk/>
            <pc:sldMk cId="0" sldId="258"/>
            <ac:spMk id="38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5:08.327" v="170" actId="20577"/>
          <ac:spMkLst>
            <pc:docMk/>
            <pc:sldMk cId="0" sldId="258"/>
            <ac:spMk id="46" creationId="{00000000-0000-0000-0000-000000000000}"/>
          </ac:spMkLst>
        </pc:spChg>
      </pc:sldChg>
      <pc:sldChg chg="modSp mod">
        <pc:chgData name="FREDDY NELSON MUÑOZ YEPES" userId="ed1d8c4350c09839" providerId="LiveId" clId="{9167A347-02B3-47D5-B202-58CD27253B8B}" dt="2026-04-12T20:42:16.413" v="373" actId="20577"/>
        <pc:sldMkLst>
          <pc:docMk/>
          <pc:sldMk cId="0" sldId="259"/>
        </pc:sldMkLst>
        <pc:spChg chg="mod">
          <ac:chgData name="FREDDY NELSON MUÑOZ YEPES" userId="ed1d8c4350c09839" providerId="LiveId" clId="{9167A347-02B3-47D5-B202-58CD27253B8B}" dt="2026-04-12T20:15:25.060" v="173" actId="20577"/>
          <ac:spMkLst>
            <pc:docMk/>
            <pc:sldMk cId="0" sldId="259"/>
            <ac:spMk id="6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2:16.413" v="373" actId="20577"/>
          <ac:spMkLst>
            <pc:docMk/>
            <pc:sldMk cId="0" sldId="259"/>
            <ac:spMk id="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1:39.061" v="361" actId="403"/>
          <ac:spMkLst>
            <pc:docMk/>
            <pc:sldMk cId="0" sldId="259"/>
            <ac:spMk id="1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2:00.221" v="369" actId="20577"/>
          <ac:spMkLst>
            <pc:docMk/>
            <pc:sldMk cId="0" sldId="259"/>
            <ac:spMk id="13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1:39.061" v="361" actId="403"/>
          <ac:spMkLst>
            <pc:docMk/>
            <pc:sldMk cId="0" sldId="259"/>
            <ac:spMk id="18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1:54.971" v="367" actId="404"/>
          <ac:spMkLst>
            <pc:docMk/>
            <pc:sldMk cId="0" sldId="259"/>
            <ac:spMk id="19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1:39.061" v="361" actId="403"/>
          <ac:spMkLst>
            <pc:docMk/>
            <pc:sldMk cId="0" sldId="259"/>
            <ac:spMk id="24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1:54.971" v="367" actId="404"/>
          <ac:spMkLst>
            <pc:docMk/>
            <pc:sldMk cId="0" sldId="259"/>
            <ac:spMk id="25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1:39.061" v="361" actId="403"/>
          <ac:spMkLst>
            <pc:docMk/>
            <pc:sldMk cId="0" sldId="259"/>
            <ac:spMk id="30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1:54.971" v="367" actId="404"/>
          <ac:spMkLst>
            <pc:docMk/>
            <pc:sldMk cId="0" sldId="259"/>
            <ac:spMk id="31" creationId="{00000000-0000-0000-0000-000000000000}"/>
          </ac:spMkLst>
        </pc:spChg>
      </pc:sldChg>
      <pc:sldChg chg="modSp mod">
        <pc:chgData name="FREDDY NELSON MUÑOZ YEPES" userId="ed1d8c4350c09839" providerId="LiveId" clId="{9167A347-02B3-47D5-B202-58CD27253B8B}" dt="2026-04-12T20:17:50.305" v="240" actId="790"/>
        <pc:sldMkLst>
          <pc:docMk/>
          <pc:sldMk cId="0" sldId="260"/>
        </pc:sldMkLst>
        <pc:spChg chg="mod">
          <ac:chgData name="FREDDY NELSON MUÑOZ YEPES" userId="ed1d8c4350c09839" providerId="LiveId" clId="{9167A347-02B3-47D5-B202-58CD27253B8B}" dt="2026-04-12T20:16:56.367" v="225" actId="20577"/>
          <ac:spMkLst>
            <pc:docMk/>
            <pc:sldMk cId="0" sldId="260"/>
            <ac:spMk id="9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7:50.305" v="240" actId="790"/>
          <ac:spMkLst>
            <pc:docMk/>
            <pc:sldMk cId="0" sldId="260"/>
            <ac:spMk id="10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6:32.098" v="213" actId="403"/>
          <ac:spMkLst>
            <pc:docMk/>
            <pc:sldMk cId="0" sldId="260"/>
            <ac:spMk id="15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7:09.155" v="230" actId="403"/>
          <ac:spMkLst>
            <pc:docMk/>
            <pc:sldMk cId="0" sldId="260"/>
            <ac:spMk id="16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5:49.431" v="187" actId="14100"/>
          <ac:spMkLst>
            <pc:docMk/>
            <pc:sldMk cId="0" sldId="260"/>
            <ac:spMk id="1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5:54.863" v="189" actId="14100"/>
          <ac:spMkLst>
            <pc:docMk/>
            <pc:sldMk cId="0" sldId="260"/>
            <ac:spMk id="18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6:59.306" v="226" actId="403"/>
          <ac:spMkLst>
            <pc:docMk/>
            <pc:sldMk cId="0" sldId="260"/>
            <ac:spMk id="2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7:29.099" v="237" actId="20577"/>
          <ac:spMkLst>
            <pc:docMk/>
            <pc:sldMk cId="0" sldId="260"/>
            <ac:spMk id="2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5:52.415" v="188" actId="14100"/>
          <ac:spMkLst>
            <pc:docMk/>
            <pc:sldMk cId="0" sldId="260"/>
            <ac:spMk id="23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5:57.544" v="190" actId="14100"/>
          <ac:spMkLst>
            <pc:docMk/>
            <pc:sldMk cId="0" sldId="260"/>
            <ac:spMk id="24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6:49.044" v="222" actId="403"/>
          <ac:spMkLst>
            <pc:docMk/>
            <pc:sldMk cId="0" sldId="260"/>
            <ac:spMk id="2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7:14.658" v="234" actId="403"/>
          <ac:spMkLst>
            <pc:docMk/>
            <pc:sldMk cId="0" sldId="260"/>
            <ac:spMk id="28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6:10.672" v="193" actId="1076"/>
          <ac:spMkLst>
            <pc:docMk/>
            <pc:sldMk cId="0" sldId="260"/>
            <ac:spMk id="29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6:10.672" v="193" actId="1076"/>
          <ac:spMkLst>
            <pc:docMk/>
            <pc:sldMk cId="0" sldId="260"/>
            <ac:spMk id="30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6:10.672" v="193" actId="1076"/>
          <ac:spMkLst>
            <pc:docMk/>
            <pc:sldMk cId="0" sldId="260"/>
            <ac:spMk id="3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6:10.672" v="193" actId="1076"/>
          <ac:spMkLst>
            <pc:docMk/>
            <pc:sldMk cId="0" sldId="260"/>
            <ac:spMk id="3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6:10.672" v="193" actId="1076"/>
          <ac:spMkLst>
            <pc:docMk/>
            <pc:sldMk cId="0" sldId="260"/>
            <ac:spMk id="33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7:18.084" v="236" actId="403"/>
          <ac:spMkLst>
            <pc:docMk/>
            <pc:sldMk cId="0" sldId="260"/>
            <ac:spMk id="34" creationId="{00000000-0000-0000-0000-000000000000}"/>
          </ac:spMkLst>
        </pc:spChg>
      </pc:sldChg>
      <pc:sldChg chg="modSp mod">
        <pc:chgData name="FREDDY NELSON MUÑOZ YEPES" userId="ed1d8c4350c09839" providerId="LiveId" clId="{9167A347-02B3-47D5-B202-58CD27253B8B}" dt="2026-04-12T20:43:13.458" v="388" actId="20577"/>
        <pc:sldMkLst>
          <pc:docMk/>
          <pc:sldMk cId="0" sldId="261"/>
        </pc:sldMkLst>
        <pc:spChg chg="mod">
          <ac:chgData name="FREDDY NELSON MUÑOZ YEPES" userId="ed1d8c4350c09839" providerId="LiveId" clId="{9167A347-02B3-47D5-B202-58CD27253B8B}" dt="2026-04-12T20:20:46.488" v="291" actId="20577"/>
          <ac:spMkLst>
            <pc:docMk/>
            <pc:sldMk cId="0" sldId="261"/>
            <ac:spMk id="4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8:55.296" v="273" actId="20577"/>
          <ac:spMkLst>
            <pc:docMk/>
            <pc:sldMk cId="0" sldId="261"/>
            <ac:spMk id="5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0:22.648" v="283" actId="1036"/>
          <ac:spMkLst>
            <pc:docMk/>
            <pc:sldMk cId="0" sldId="261"/>
            <ac:spMk id="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0:38.694" v="289" actId="1036"/>
          <ac:spMkLst>
            <pc:docMk/>
            <pc:sldMk cId="0" sldId="261"/>
            <ac:spMk id="8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0:22.648" v="283" actId="1036"/>
          <ac:spMkLst>
            <pc:docMk/>
            <pc:sldMk cId="0" sldId="261"/>
            <ac:spMk id="10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0:38.694" v="289" actId="1036"/>
          <ac:spMkLst>
            <pc:docMk/>
            <pc:sldMk cId="0" sldId="261"/>
            <ac:spMk id="1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0:22.648" v="283" actId="1036"/>
          <ac:spMkLst>
            <pc:docMk/>
            <pc:sldMk cId="0" sldId="261"/>
            <ac:spMk id="13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0:38.694" v="289" actId="1036"/>
          <ac:spMkLst>
            <pc:docMk/>
            <pc:sldMk cId="0" sldId="261"/>
            <ac:spMk id="14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0:22.648" v="283" actId="1036"/>
          <ac:spMkLst>
            <pc:docMk/>
            <pc:sldMk cId="0" sldId="261"/>
            <ac:spMk id="16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0:38.694" v="289" actId="1036"/>
          <ac:spMkLst>
            <pc:docMk/>
            <pc:sldMk cId="0" sldId="261"/>
            <ac:spMk id="1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9:52.387" v="279" actId="403"/>
          <ac:spMkLst>
            <pc:docMk/>
            <pc:sldMk cId="0" sldId="261"/>
            <ac:spMk id="20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2:29.346" v="375" actId="20577"/>
          <ac:spMkLst>
            <pc:docMk/>
            <pc:sldMk cId="0" sldId="261"/>
            <ac:spMk id="2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8:22.814" v="253" actId="403"/>
          <ac:spMkLst>
            <pc:docMk/>
            <pc:sldMk cId="0" sldId="261"/>
            <ac:spMk id="2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9:52.387" v="279" actId="403"/>
          <ac:spMkLst>
            <pc:docMk/>
            <pc:sldMk cId="0" sldId="261"/>
            <ac:spMk id="25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8:09.844" v="244" actId="403"/>
          <ac:spMkLst>
            <pc:docMk/>
            <pc:sldMk cId="0" sldId="261"/>
            <ac:spMk id="26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2:37.252" v="377" actId="20577"/>
          <ac:spMkLst>
            <pc:docMk/>
            <pc:sldMk cId="0" sldId="261"/>
            <ac:spMk id="2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9:52.387" v="279" actId="403"/>
          <ac:spMkLst>
            <pc:docMk/>
            <pc:sldMk cId="0" sldId="261"/>
            <ac:spMk id="30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2:48.098" v="381" actId="20577"/>
          <ac:spMkLst>
            <pc:docMk/>
            <pc:sldMk cId="0" sldId="261"/>
            <ac:spMk id="3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8:34.751" v="262" actId="403"/>
          <ac:spMkLst>
            <pc:docMk/>
            <pc:sldMk cId="0" sldId="261"/>
            <ac:spMk id="3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9:52.387" v="279" actId="403"/>
          <ac:spMkLst>
            <pc:docMk/>
            <pc:sldMk cId="0" sldId="261"/>
            <ac:spMk id="35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2:42.900" v="379" actId="20577"/>
          <ac:spMkLst>
            <pc:docMk/>
            <pc:sldMk cId="0" sldId="261"/>
            <ac:spMk id="36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8:31.446" v="259" actId="403"/>
          <ac:spMkLst>
            <pc:docMk/>
            <pc:sldMk cId="0" sldId="261"/>
            <ac:spMk id="3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9:52.387" v="279" actId="403"/>
          <ac:spMkLst>
            <pc:docMk/>
            <pc:sldMk cId="0" sldId="261"/>
            <ac:spMk id="40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8:18.341" v="250" actId="403"/>
          <ac:spMkLst>
            <pc:docMk/>
            <pc:sldMk cId="0" sldId="261"/>
            <ac:spMk id="4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2:52.981" v="383" actId="20577"/>
          <ac:spMkLst>
            <pc:docMk/>
            <pc:sldMk cId="0" sldId="261"/>
            <ac:spMk id="4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19:52.387" v="279" actId="403"/>
          <ac:spMkLst>
            <pc:docMk/>
            <pc:sldMk cId="0" sldId="261"/>
            <ac:spMk id="45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2:59.851" v="385" actId="403"/>
          <ac:spMkLst>
            <pc:docMk/>
            <pc:sldMk cId="0" sldId="261"/>
            <ac:spMk id="46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3:13.458" v="388" actId="20577"/>
          <ac:spMkLst>
            <pc:docMk/>
            <pc:sldMk cId="0" sldId="261"/>
            <ac:spMk id="47" creationId="{00000000-0000-0000-0000-000000000000}"/>
          </ac:spMkLst>
        </pc:spChg>
      </pc:sldChg>
      <pc:sldChg chg="modSp mod">
        <pc:chgData name="FREDDY NELSON MUÑOZ YEPES" userId="ed1d8c4350c09839" providerId="LiveId" clId="{9167A347-02B3-47D5-B202-58CD27253B8B}" dt="2026-04-12T20:44:20.977" v="394" actId="20577"/>
        <pc:sldMkLst>
          <pc:docMk/>
          <pc:sldMk cId="0" sldId="262"/>
        </pc:sldMkLst>
        <pc:spChg chg="mod">
          <ac:chgData name="FREDDY NELSON MUÑOZ YEPES" userId="ed1d8c4350c09839" providerId="LiveId" clId="{9167A347-02B3-47D5-B202-58CD27253B8B}" dt="2026-04-12T20:21:02.601" v="295" actId="20577"/>
          <ac:spMkLst>
            <pc:docMk/>
            <pc:sldMk cId="0" sldId="262"/>
            <ac:spMk id="4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2:50.749" v="357" actId="20577"/>
          <ac:spMkLst>
            <pc:docMk/>
            <pc:sldMk cId="0" sldId="262"/>
            <ac:spMk id="6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1:14.435" v="303" actId="403"/>
          <ac:spMkLst>
            <pc:docMk/>
            <pc:sldMk cId="0" sldId="262"/>
            <ac:spMk id="1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1:52.292" v="328" actId="1038"/>
          <ac:spMkLst>
            <pc:docMk/>
            <pc:sldMk cId="0" sldId="262"/>
            <ac:spMk id="1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1:11.667" v="302" actId="403"/>
          <ac:spMkLst>
            <pc:docMk/>
            <pc:sldMk cId="0" sldId="262"/>
            <ac:spMk id="17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1:52.292" v="328" actId="1038"/>
          <ac:spMkLst>
            <pc:docMk/>
            <pc:sldMk cId="0" sldId="262"/>
            <ac:spMk id="18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1:19.795" v="307" actId="403"/>
          <ac:spMkLst>
            <pc:docMk/>
            <pc:sldMk cId="0" sldId="262"/>
            <ac:spMk id="23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1:52.292" v="328" actId="1038"/>
          <ac:spMkLst>
            <pc:docMk/>
            <pc:sldMk cId="0" sldId="262"/>
            <ac:spMk id="24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1:23.100" v="311" actId="403"/>
          <ac:spMkLst>
            <pc:docMk/>
            <pc:sldMk cId="0" sldId="262"/>
            <ac:spMk id="29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1:52.292" v="328" actId="1038"/>
          <ac:spMkLst>
            <pc:docMk/>
            <pc:sldMk cId="0" sldId="262"/>
            <ac:spMk id="30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2:33.969" v="351" actId="1038"/>
          <ac:spMkLst>
            <pc:docMk/>
            <pc:sldMk cId="0" sldId="262"/>
            <ac:spMk id="31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2:12.308" v="334" actId="404"/>
          <ac:spMkLst>
            <pc:docMk/>
            <pc:sldMk cId="0" sldId="262"/>
            <ac:spMk id="32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22:33.969" v="351" actId="1038"/>
          <ac:spMkLst>
            <pc:docMk/>
            <pc:sldMk cId="0" sldId="262"/>
            <ac:spMk id="33" creationId="{00000000-0000-0000-0000-000000000000}"/>
          </ac:spMkLst>
        </pc:spChg>
        <pc:spChg chg="mod">
          <ac:chgData name="FREDDY NELSON MUÑOZ YEPES" userId="ed1d8c4350c09839" providerId="LiveId" clId="{9167A347-02B3-47D5-B202-58CD27253B8B}" dt="2026-04-12T20:44:20.977" v="394" actId="20577"/>
          <ac:spMkLst>
            <pc:docMk/>
            <pc:sldMk cId="0" sldId="262"/>
            <ac:spMk id="34" creationId="{00000000-0000-0000-0000-000000000000}"/>
          </ac:spMkLst>
        </pc:spChg>
      </pc:sldChg>
      <pc:sldChg chg="modSp mod">
        <pc:chgData name="FREDDY NELSON MUÑOZ YEPES" userId="ed1d8c4350c09839" providerId="LiveId" clId="{9167A347-02B3-47D5-B202-58CD27253B8B}" dt="2026-04-12T21:22:50.415" v="396" actId="20577"/>
        <pc:sldMkLst>
          <pc:docMk/>
          <pc:sldMk cId="0" sldId="263"/>
        </pc:sldMkLst>
        <pc:spChg chg="mod">
          <ac:chgData name="FREDDY NELSON MUÑOZ YEPES" userId="ed1d8c4350c09839" providerId="LiveId" clId="{9167A347-02B3-47D5-B202-58CD27253B8B}" dt="2026-04-12T21:22:50.415" v="396" actId="20577"/>
          <ac:spMkLst>
            <pc:docMk/>
            <pc:sldMk cId="0" sldId="263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570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162038"/>
          </a:solidFill>
          <a:ln w="12700">
            <a:solidFill>
              <a:srgbClr val="1620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" name="Shape 1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111E33"/>
          </a:solidFill>
          <a:ln w="12700">
            <a:solidFill>
              <a:srgbClr val="111E33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73152" cy="201168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5" name="Shape 3"/>
          <p:cNvSpPr/>
          <p:nvPr/>
        </p:nvSpPr>
        <p:spPr>
          <a:xfrm>
            <a:off x="6766560" y="-457200"/>
            <a:ext cx="2743200" cy="2743200"/>
          </a:xfrm>
          <a:prstGeom prst="ellipse">
            <a:avLst/>
          </a:prstGeom>
          <a:solidFill>
            <a:srgbClr val="1B6CA8">
              <a:alpha val="25000"/>
            </a:srgbClr>
          </a:solidFill>
          <a:ln w="12700">
            <a:solidFill>
              <a:srgbClr val="1B6CA8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6" name="Shape 4"/>
          <p:cNvSpPr/>
          <p:nvPr/>
        </p:nvSpPr>
        <p:spPr>
          <a:xfrm>
            <a:off x="7498080" y="2286000"/>
            <a:ext cx="1828800" cy="1828800"/>
          </a:xfrm>
          <a:prstGeom prst="ellipse">
            <a:avLst/>
          </a:prstGeom>
          <a:solidFill>
            <a:srgbClr val="E8A838">
              <a:alpha val="20000"/>
            </a:srgbClr>
          </a:solidFill>
          <a:ln w="12700">
            <a:solidFill>
              <a:srgbClr val="E8A838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7" name="Shape 5"/>
          <p:cNvSpPr/>
          <p:nvPr/>
        </p:nvSpPr>
        <p:spPr>
          <a:xfrm>
            <a:off x="7132320" y="822960"/>
            <a:ext cx="1280160" cy="1280160"/>
          </a:xfrm>
          <a:prstGeom prst="ellipse">
            <a:avLst/>
          </a:prstGeom>
          <a:solidFill>
            <a:srgbClr val="E8A838">
              <a:alpha val="80000"/>
            </a:srgbClr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8" name="Text 6"/>
          <p:cNvSpPr/>
          <p:nvPr/>
        </p:nvSpPr>
        <p:spPr>
          <a:xfrm>
            <a:off x="7132320" y="82296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2A4A"/>
                </a:solidFill>
              </a:rPr>
              <a:t>DUA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94360" y="1417320"/>
            <a:ext cx="5943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A838"/>
                </a:solidFill>
              </a:rPr>
              <a:t>EDUCACION SUPERIOR INCLUSIVA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1755648"/>
            <a:ext cx="5943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Clase Inclusiva: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594360" y="2377440"/>
            <a:ext cx="5943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Bases de Datos en Excel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94360" y="3063240"/>
            <a:ext cx="5943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 err="1">
                <a:solidFill>
                  <a:srgbClr val="9BBDD6"/>
                </a:solidFill>
              </a:rPr>
              <a:t>Diseño</a:t>
            </a:r>
            <a:r>
              <a:rPr lang="en-US" sz="1200" i="1" dirty="0">
                <a:solidFill>
                  <a:srgbClr val="9BBDD6"/>
                </a:solidFill>
              </a:rPr>
              <a:t> Universal para el Aprendizaje (DUA)</a:t>
            </a:r>
            <a:endParaRPr lang="en-US" sz="1200" dirty="0"/>
          </a:p>
          <a:p>
            <a:pPr marL="0" indent="0">
              <a:buNone/>
            </a:pPr>
            <a:r>
              <a:rPr lang="en-US" sz="1200" i="1" dirty="0">
                <a:solidFill>
                  <a:srgbClr val="9BBDD6"/>
                </a:solidFill>
              </a:rPr>
              <a:t>Aprendizaje Basado en Problemas + Trabajo Colaborativo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A7FA0"/>
                </a:solidFill>
              </a:rPr>
              <a:t>Educacion Superior  |  Pregrado  | 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" name="Text 2"/>
          <p:cNvSpPr/>
          <p:nvPr/>
        </p:nvSpPr>
        <p:spPr>
          <a:xfrm>
            <a:off x="365760" y="164592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Qué</a:t>
            </a: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es una Clase Inclusiva?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207008"/>
            <a:ext cx="8595360" cy="841248"/>
          </a:xfrm>
          <a:prstGeom prst="rect">
            <a:avLst/>
          </a:prstGeom>
          <a:solidFill>
            <a:srgbClr val="1B6CA8">
              <a:alpha val="12000"/>
            </a:srgbClr>
          </a:solidFill>
          <a:ln w="19050">
            <a:solidFill>
              <a:srgbClr val="1B6CA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6" name="Text 4"/>
          <p:cNvSpPr/>
          <p:nvPr/>
        </p:nvSpPr>
        <p:spPr>
          <a:xfrm>
            <a:off x="411480" y="1243584"/>
            <a:ext cx="83210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1A2640"/>
                </a:solidFill>
              </a:rPr>
              <a:t>Una clase inclusiva garantiza que TODOS los estudiantes —independientemente de sus condiciones— puedan participar, aprender y demostrar sus competencias de forma significativa.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" y="2240280"/>
            <a:ext cx="1664208" cy="2697480"/>
          </a:xfrm>
          <a:prstGeom prst="rect">
            <a:avLst/>
          </a:prstGeom>
          <a:solidFill>
            <a:srgbClr val="FFFFFF"/>
          </a:solidFill>
          <a:ln w="25400">
            <a:solidFill>
              <a:srgbClr val="1B6CA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8" name="Shape 6"/>
          <p:cNvSpPr/>
          <p:nvPr/>
        </p:nvSpPr>
        <p:spPr>
          <a:xfrm>
            <a:off x="274320" y="2240280"/>
            <a:ext cx="1664208" cy="77724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9" name="Shape 7"/>
          <p:cNvSpPr/>
          <p:nvPr/>
        </p:nvSpPr>
        <p:spPr>
          <a:xfrm>
            <a:off x="1280160" y="2304288"/>
            <a:ext cx="658368" cy="658368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0" name="Text 8"/>
          <p:cNvSpPr/>
          <p:nvPr/>
        </p:nvSpPr>
        <p:spPr>
          <a:xfrm>
            <a:off x="1280160" y="230428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-149147" y="309067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1B6CA8"/>
                </a:solidFill>
              </a:rPr>
              <a:t>REPRESENTACION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-103427" y="3621024"/>
            <a:ext cx="24688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A5568"/>
                </a:solidFill>
              </a:rPr>
              <a:t>Multiples formas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4A5568"/>
                </a:solidFill>
              </a:rPr>
              <a:t>de presentar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4A5568"/>
                </a:solidFill>
              </a:rPr>
              <a:t>la </a:t>
            </a:r>
            <a:r>
              <a:rPr lang="en-US" sz="1200" dirty="0" err="1">
                <a:solidFill>
                  <a:srgbClr val="4A5568"/>
                </a:solidFill>
              </a:rPr>
              <a:t>información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112264" y="2240280"/>
            <a:ext cx="1664208" cy="2697480"/>
          </a:xfrm>
          <a:prstGeom prst="rect">
            <a:avLst/>
          </a:prstGeom>
          <a:solidFill>
            <a:srgbClr val="FFFFFF"/>
          </a:solidFill>
          <a:ln w="25400">
            <a:solidFill>
              <a:srgbClr val="E55A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14" name="Shape 12"/>
          <p:cNvSpPr/>
          <p:nvPr/>
        </p:nvSpPr>
        <p:spPr>
          <a:xfrm>
            <a:off x="2112264" y="2240280"/>
            <a:ext cx="1664208" cy="777240"/>
          </a:xfrm>
          <a:prstGeom prst="rect">
            <a:avLst/>
          </a:prstGeom>
          <a:solidFill>
            <a:srgbClr val="E55A2B"/>
          </a:solidFill>
          <a:ln w="12700">
            <a:solidFill>
              <a:srgbClr val="E55A2B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5" name="Shape 13"/>
          <p:cNvSpPr/>
          <p:nvPr/>
        </p:nvSpPr>
        <p:spPr>
          <a:xfrm>
            <a:off x="3118104" y="2304288"/>
            <a:ext cx="658368" cy="658368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6" name="Text 14"/>
          <p:cNvSpPr/>
          <p:nvPr/>
        </p:nvSpPr>
        <p:spPr>
          <a:xfrm>
            <a:off x="3118104" y="230428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II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668552" y="309067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E55A2B"/>
                </a:solidFill>
              </a:rPr>
              <a:t>ACCION Y EXPRESION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714272" y="3621024"/>
            <a:ext cx="24688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A5568"/>
                </a:solidFill>
              </a:rPr>
              <a:t>Multiples formas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4A5568"/>
                </a:solidFill>
              </a:rPr>
              <a:t>de demostrar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4A5568"/>
                </a:solidFill>
              </a:rPr>
              <a:t>lo aprendido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950208" y="2240280"/>
            <a:ext cx="1664208" cy="2697480"/>
          </a:xfrm>
          <a:prstGeom prst="rect">
            <a:avLst/>
          </a:prstGeom>
          <a:solidFill>
            <a:srgbClr val="FFFFFF"/>
          </a:solidFill>
          <a:ln w="25400">
            <a:solidFill>
              <a:srgbClr val="8E44AD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20" name="Shape 18"/>
          <p:cNvSpPr/>
          <p:nvPr/>
        </p:nvSpPr>
        <p:spPr>
          <a:xfrm>
            <a:off x="3950208" y="2240280"/>
            <a:ext cx="1664208" cy="777240"/>
          </a:xfrm>
          <a:prstGeom prst="rect">
            <a:avLst/>
          </a:prstGeom>
          <a:solidFill>
            <a:srgbClr val="8E44AD"/>
          </a:solidFill>
          <a:ln w="127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1" name="Shape 19"/>
          <p:cNvSpPr/>
          <p:nvPr/>
        </p:nvSpPr>
        <p:spPr>
          <a:xfrm>
            <a:off x="4956048" y="2299716"/>
            <a:ext cx="658368" cy="658368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2" name="Text 20"/>
          <p:cNvSpPr/>
          <p:nvPr/>
        </p:nvSpPr>
        <p:spPr>
          <a:xfrm>
            <a:off x="4956048" y="2318303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III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526741" y="309067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8E44AD"/>
                </a:solidFill>
              </a:rPr>
              <a:t>MOTIVACION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572461" y="3621024"/>
            <a:ext cx="24688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A5568"/>
                </a:solidFill>
              </a:rPr>
              <a:t>Multiples formas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4A5568"/>
                </a:solidFill>
              </a:rPr>
              <a:t>de involucrar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4A5568"/>
                </a:solidFill>
              </a:rPr>
              <a:t>y comprometer</a:t>
            </a:r>
            <a:endParaRPr lang="en-US" sz="1200" dirty="0"/>
          </a:p>
        </p:txBody>
      </p:sp>
      <p:pic>
        <p:nvPicPr>
          <p:cNvPr id="1026" name="Picture 2" descr="La Educación Inclusiva. | Flashcards">
            <a:extLst>
              <a:ext uri="{FF2B5EF4-FFF2-40B4-BE49-F238E27FC236}">
                <a16:creationId xmlns:a16="http://schemas.microsoft.com/office/drawing/2014/main" id="{03AACD54-8BF9-15E7-B8F1-26E0A97E3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982" y="2163735"/>
            <a:ext cx="3423242" cy="2827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32033"/>
          </a:solidFill>
          <a:ln w="12700">
            <a:solidFill>
              <a:srgbClr val="132033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" name="Text 2"/>
          <p:cNvSpPr/>
          <p:nvPr/>
        </p:nvSpPr>
        <p:spPr>
          <a:xfrm>
            <a:off x="365760" y="128016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Propositos y Contenido de la Sesion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15568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A838"/>
                </a:solidFill>
              </a:rPr>
              <a:t>Propositos de Aprendizaje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74320" y="1591056"/>
            <a:ext cx="292608" cy="292608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7" name="Text 5"/>
          <p:cNvSpPr/>
          <p:nvPr/>
        </p:nvSpPr>
        <p:spPr>
          <a:xfrm>
            <a:off x="274320" y="15910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2A4A"/>
                </a:solidFill>
              </a:rPr>
              <a:t>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58368" y="157276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D8EC"/>
                </a:solidFill>
              </a:rPr>
              <a:t>Analizar importancia de organizar datos estructurados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2249424"/>
            <a:ext cx="292608" cy="292608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0" name="Text 8"/>
          <p:cNvSpPr/>
          <p:nvPr/>
        </p:nvSpPr>
        <p:spPr>
          <a:xfrm>
            <a:off x="274320" y="224942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2A4A"/>
                </a:solidFill>
              </a:rPr>
              <a:t>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58368" y="2231136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D8EC"/>
                </a:solidFill>
              </a:rPr>
              <a:t>Diseñar base de datos: tablas, campos y relaciones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907792"/>
            <a:ext cx="292608" cy="292608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3" name="Text 11"/>
          <p:cNvSpPr/>
          <p:nvPr/>
        </p:nvSpPr>
        <p:spPr>
          <a:xfrm>
            <a:off x="274320" y="29077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2A4A"/>
                </a:solidFill>
              </a:rPr>
              <a:t>3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58368" y="2889504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D8EC"/>
                </a:solidFill>
              </a:rPr>
              <a:t>Aplicar herramientas de Excel para construir el modelo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3566160"/>
            <a:ext cx="292608" cy="292608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6" name="Text 14"/>
          <p:cNvSpPr/>
          <p:nvPr/>
        </p:nvSpPr>
        <p:spPr>
          <a:xfrm>
            <a:off x="274320" y="3566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2A4A"/>
                </a:solidFill>
              </a:rPr>
              <a:t>4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58368" y="354787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D8EC"/>
                </a:solidFill>
              </a:rPr>
              <a:t>Participar </a:t>
            </a:r>
            <a:r>
              <a:rPr lang="en-US" sz="1200" dirty="0" err="1">
                <a:solidFill>
                  <a:srgbClr val="C9D8EC"/>
                </a:solidFill>
              </a:rPr>
              <a:t>activamente</a:t>
            </a:r>
            <a:r>
              <a:rPr lang="en-US" sz="1200" dirty="0">
                <a:solidFill>
                  <a:srgbClr val="C9D8EC"/>
                </a:solidFill>
              </a:rPr>
              <a:t> </a:t>
            </a:r>
            <a:r>
              <a:rPr lang="en-US" sz="1200" dirty="0" err="1">
                <a:solidFill>
                  <a:srgbClr val="C9D8EC"/>
                </a:solidFill>
              </a:rPr>
              <a:t>según</a:t>
            </a:r>
            <a:r>
              <a:rPr lang="en-US" sz="1200" dirty="0">
                <a:solidFill>
                  <a:srgbClr val="C9D8EC"/>
                </a:solidFill>
              </a:rPr>
              <a:t> sus habilidades propias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74320" y="4224528"/>
            <a:ext cx="292608" cy="292608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9" name="Text 17"/>
          <p:cNvSpPr/>
          <p:nvPr/>
        </p:nvSpPr>
        <p:spPr>
          <a:xfrm>
            <a:off x="274320" y="422452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2A4A"/>
                </a:solidFill>
              </a:rPr>
              <a:t>5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58368" y="420624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D8EC"/>
                </a:solidFill>
              </a:rPr>
              <a:t>Reflexionar mediante auto y coevaluacion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0" y="1078992"/>
            <a:ext cx="36576" cy="3749040"/>
          </a:xfrm>
          <a:prstGeom prst="rect">
            <a:avLst/>
          </a:prstGeom>
          <a:solidFill>
            <a:srgbClr val="1B6CA8">
              <a:alpha val="50000"/>
            </a:srgbClr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2" name="Text 20"/>
          <p:cNvSpPr/>
          <p:nvPr/>
        </p:nvSpPr>
        <p:spPr>
          <a:xfrm>
            <a:off x="4754880" y="1115568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Contenido Tematico (120 min)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754880" y="1572768"/>
            <a:ext cx="4160520" cy="502920"/>
          </a:xfrm>
          <a:prstGeom prst="rect">
            <a:avLst/>
          </a:prstGeom>
          <a:solidFill>
            <a:srgbClr val="1E3A5F"/>
          </a:solidFill>
          <a:ln w="12700">
            <a:solidFill>
              <a:srgbClr val="2A4A72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4" name="Text 22"/>
          <p:cNvSpPr/>
          <p:nvPr/>
        </p:nvSpPr>
        <p:spPr>
          <a:xfrm>
            <a:off x="4773168" y="1600200"/>
            <a:ext cx="8046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838"/>
                </a:solidFill>
              </a:rPr>
              <a:t>10 min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577840" y="1645920"/>
            <a:ext cx="36576" cy="347472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6" name="Text 24"/>
          <p:cNvSpPr/>
          <p:nvPr/>
        </p:nvSpPr>
        <p:spPr>
          <a:xfrm>
            <a:off x="5669280" y="1600200"/>
            <a:ext cx="3154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DE0"/>
                </a:solidFill>
              </a:rPr>
              <a:t>Concepto de base de datos y ejemplos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754880" y="2121408"/>
            <a:ext cx="4160520" cy="502920"/>
          </a:xfrm>
          <a:prstGeom prst="rect">
            <a:avLst/>
          </a:prstGeom>
          <a:solidFill>
            <a:srgbClr val="17304F"/>
          </a:solidFill>
          <a:ln w="12700">
            <a:solidFill>
              <a:srgbClr val="2A4A72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8" name="Text 26"/>
          <p:cNvSpPr/>
          <p:nvPr/>
        </p:nvSpPr>
        <p:spPr>
          <a:xfrm>
            <a:off x="4773168" y="2148840"/>
            <a:ext cx="8046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838"/>
                </a:solidFill>
              </a:rPr>
              <a:t>10 min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577840" y="2194560"/>
            <a:ext cx="36576" cy="347472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0" name="Text 28"/>
          <p:cNvSpPr/>
          <p:nvPr/>
        </p:nvSpPr>
        <p:spPr>
          <a:xfrm>
            <a:off x="5669280" y="2148840"/>
            <a:ext cx="3154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DE0"/>
                </a:solidFill>
              </a:rPr>
              <a:t>Tablas, registros y campos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754880" y="2670048"/>
            <a:ext cx="4160520" cy="502920"/>
          </a:xfrm>
          <a:prstGeom prst="rect">
            <a:avLst/>
          </a:prstGeom>
          <a:solidFill>
            <a:srgbClr val="1E3A5F"/>
          </a:solidFill>
          <a:ln w="12700">
            <a:solidFill>
              <a:srgbClr val="2A4A72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2" name="Text 30"/>
          <p:cNvSpPr/>
          <p:nvPr/>
        </p:nvSpPr>
        <p:spPr>
          <a:xfrm>
            <a:off x="4773168" y="2697480"/>
            <a:ext cx="8046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838"/>
                </a:solidFill>
              </a:rPr>
              <a:t>10 min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577840" y="2743200"/>
            <a:ext cx="36576" cy="347472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4" name="Text 32"/>
          <p:cNvSpPr/>
          <p:nvPr/>
        </p:nvSpPr>
        <p:spPr>
          <a:xfrm>
            <a:off x="5669280" y="2697480"/>
            <a:ext cx="3154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 err="1">
                <a:solidFill>
                  <a:srgbClr val="B8CDE0"/>
                </a:solidFill>
              </a:rPr>
              <a:t>Identificación</a:t>
            </a:r>
            <a:r>
              <a:rPr lang="en-US" sz="1200" dirty="0">
                <a:solidFill>
                  <a:srgbClr val="B8CDE0"/>
                </a:solidFill>
              </a:rPr>
              <a:t> de entidades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754880" y="3218688"/>
            <a:ext cx="4160520" cy="502920"/>
          </a:xfrm>
          <a:prstGeom prst="rect">
            <a:avLst/>
          </a:prstGeom>
          <a:solidFill>
            <a:srgbClr val="17304F"/>
          </a:solidFill>
          <a:ln w="12700">
            <a:solidFill>
              <a:srgbClr val="2A4A72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6" name="Text 34"/>
          <p:cNvSpPr/>
          <p:nvPr/>
        </p:nvSpPr>
        <p:spPr>
          <a:xfrm>
            <a:off x="4773168" y="3246120"/>
            <a:ext cx="8046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838"/>
                </a:solidFill>
              </a:rPr>
              <a:t>15 min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5577840" y="3291840"/>
            <a:ext cx="36576" cy="347472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8" name="Text 36"/>
          <p:cNvSpPr/>
          <p:nvPr/>
        </p:nvSpPr>
        <p:spPr>
          <a:xfrm>
            <a:off x="5669280" y="3246120"/>
            <a:ext cx="3154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DE0"/>
                </a:solidFill>
              </a:rPr>
              <a:t>Organización en Excel — </a:t>
            </a:r>
            <a:r>
              <a:rPr lang="en-US" sz="1200" dirty="0" err="1">
                <a:solidFill>
                  <a:srgbClr val="B8CDE0"/>
                </a:solidFill>
              </a:rPr>
              <a:t>demostración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754880" y="3767328"/>
            <a:ext cx="4160520" cy="502920"/>
          </a:xfrm>
          <a:prstGeom prst="rect">
            <a:avLst/>
          </a:prstGeom>
          <a:solidFill>
            <a:srgbClr val="1E3A5F"/>
          </a:solidFill>
          <a:ln w="12700">
            <a:solidFill>
              <a:srgbClr val="2A4A72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0" name="Text 38"/>
          <p:cNvSpPr/>
          <p:nvPr/>
        </p:nvSpPr>
        <p:spPr>
          <a:xfrm>
            <a:off x="4773168" y="3794760"/>
            <a:ext cx="8046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838"/>
                </a:solidFill>
              </a:rPr>
              <a:t>10 min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5577840" y="3840480"/>
            <a:ext cx="36576" cy="347472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2" name="Text 40"/>
          <p:cNvSpPr/>
          <p:nvPr/>
        </p:nvSpPr>
        <p:spPr>
          <a:xfrm>
            <a:off x="5669280" y="3794760"/>
            <a:ext cx="3154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DE0"/>
                </a:solidFill>
              </a:rPr>
              <a:t>Relaciones entre datos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4754880" y="4315968"/>
            <a:ext cx="4160520" cy="502920"/>
          </a:xfrm>
          <a:prstGeom prst="rect">
            <a:avLst/>
          </a:prstGeom>
          <a:solidFill>
            <a:srgbClr val="17304F"/>
          </a:solidFill>
          <a:ln w="12700">
            <a:solidFill>
              <a:srgbClr val="2A4A72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4" name="Text 42"/>
          <p:cNvSpPr/>
          <p:nvPr/>
        </p:nvSpPr>
        <p:spPr>
          <a:xfrm>
            <a:off x="4773168" y="4343400"/>
            <a:ext cx="8046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A838"/>
                </a:solidFill>
              </a:rPr>
              <a:t>5 min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5577840" y="4389120"/>
            <a:ext cx="36576" cy="347472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6" name="Text 44"/>
          <p:cNvSpPr/>
          <p:nvPr/>
        </p:nvSpPr>
        <p:spPr>
          <a:xfrm>
            <a:off x="5669280" y="4343400"/>
            <a:ext cx="3154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DE0"/>
                </a:solidFill>
              </a:rPr>
              <a:t>Reflexión y </a:t>
            </a:r>
            <a:r>
              <a:rPr lang="en-US" sz="1200" dirty="0" err="1">
                <a:solidFill>
                  <a:srgbClr val="B8CDE0"/>
                </a:solidFill>
              </a:rPr>
              <a:t>evaluación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" name="Text 2"/>
          <p:cNvSpPr/>
          <p:nvPr/>
        </p:nvSpPr>
        <p:spPr>
          <a:xfrm>
            <a:off x="365760" y="146304"/>
            <a:ext cx="84124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Metodologia: ABP + Trabajo Colaborativo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8595360" cy="804672"/>
          </a:xfrm>
          <a:prstGeom prst="rect">
            <a:avLst/>
          </a:prstGeom>
          <a:solidFill>
            <a:srgbClr val="FEF3CD"/>
          </a:solidFill>
          <a:ln w="25400">
            <a:solidFill>
              <a:srgbClr val="E8A83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6B4200"/>
                </a:solidFill>
              </a:rPr>
              <a:t>EL PROBLEMA: Una tienda lleva el inventario en papeles sueltos y mensajes de WhatsApp. Los estudiantes </a:t>
            </a:r>
            <a:r>
              <a:rPr lang="en-US" sz="1250" b="1" dirty="0" err="1">
                <a:solidFill>
                  <a:srgbClr val="6B4200"/>
                </a:solidFill>
              </a:rPr>
              <a:t>deben</a:t>
            </a:r>
            <a:r>
              <a:rPr lang="en-US" sz="1250" b="1" dirty="0">
                <a:solidFill>
                  <a:srgbClr val="6B4200"/>
                </a:solidFill>
              </a:rPr>
              <a:t> </a:t>
            </a:r>
            <a:r>
              <a:rPr lang="en-US" sz="1250" b="1" dirty="0" err="1">
                <a:solidFill>
                  <a:srgbClr val="6B4200"/>
                </a:solidFill>
              </a:rPr>
              <a:t>diseñar</a:t>
            </a:r>
            <a:r>
              <a:rPr lang="en-US" sz="1250" b="1" dirty="0">
                <a:solidFill>
                  <a:srgbClr val="6B4200"/>
                </a:solidFill>
              </a:rPr>
              <a:t> una base de datos en Excel que solucione la </a:t>
            </a:r>
            <a:r>
              <a:rPr lang="en-US" sz="1250" b="1" dirty="0" err="1">
                <a:solidFill>
                  <a:srgbClr val="6B4200"/>
                </a:solidFill>
              </a:rPr>
              <a:t>desorganización</a:t>
            </a:r>
            <a:r>
              <a:rPr lang="en-US" sz="1250" b="1" dirty="0">
                <a:solidFill>
                  <a:srgbClr val="6B4200"/>
                </a:solidFill>
              </a:rPr>
              <a:t>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274320" y="2029968"/>
            <a:ext cx="8595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640"/>
                </a:solidFill>
              </a:rPr>
              <a:t>Roles del Equipo (</a:t>
            </a:r>
            <a:r>
              <a:rPr lang="en-US" sz="1400" b="1" dirty="0" err="1">
                <a:solidFill>
                  <a:srgbClr val="1A2640"/>
                </a:solidFill>
              </a:rPr>
              <a:t>asignación</a:t>
            </a:r>
            <a:r>
              <a:rPr lang="en-US" sz="1400" b="1" dirty="0">
                <a:solidFill>
                  <a:srgbClr val="1A2640"/>
                </a:solidFill>
              </a:rPr>
              <a:t> flexible </a:t>
            </a:r>
            <a:r>
              <a:rPr lang="en-US" sz="1400" b="1" dirty="0" err="1">
                <a:solidFill>
                  <a:srgbClr val="1A2640"/>
                </a:solidFill>
              </a:rPr>
              <a:t>según</a:t>
            </a:r>
            <a:r>
              <a:rPr lang="en-US" sz="1400" b="1" dirty="0">
                <a:solidFill>
                  <a:srgbClr val="1A2640"/>
                </a:solidFill>
              </a:rPr>
              <a:t> habilidades)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74320" y="2514600"/>
            <a:ext cx="2011680" cy="2423160"/>
          </a:xfrm>
          <a:prstGeom prst="rect">
            <a:avLst/>
          </a:prstGeom>
          <a:solidFill>
            <a:srgbClr val="FFFFFF"/>
          </a:solidFill>
          <a:ln w="25400">
            <a:solidFill>
              <a:srgbClr val="1B6CA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9" name="Shape 7"/>
          <p:cNvSpPr/>
          <p:nvPr/>
        </p:nvSpPr>
        <p:spPr>
          <a:xfrm>
            <a:off x="274320" y="2514600"/>
            <a:ext cx="2011680" cy="6400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0" name="Shape 8"/>
          <p:cNvSpPr/>
          <p:nvPr/>
        </p:nvSpPr>
        <p:spPr>
          <a:xfrm>
            <a:off x="932688" y="2560320"/>
            <a:ext cx="658368" cy="548640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1" name="Text 9"/>
          <p:cNvSpPr/>
          <p:nvPr/>
        </p:nvSpPr>
        <p:spPr>
          <a:xfrm>
            <a:off x="932688" y="2560320"/>
            <a:ext cx="6583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6CA8"/>
                </a:solidFill>
              </a:rPr>
              <a:t>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47472" y="3200400"/>
            <a:ext cx="186537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6CA8"/>
                </a:solidFill>
              </a:rPr>
              <a:t>Arquitecto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B6CA8"/>
                </a:solidFill>
              </a:rPr>
              <a:t>de Datos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84048" y="3822192"/>
            <a:ext cx="179222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dirty="0" err="1">
                <a:solidFill>
                  <a:srgbClr val="4A5568"/>
                </a:solidFill>
              </a:rPr>
              <a:t>Diseña</a:t>
            </a:r>
            <a:r>
              <a:rPr lang="en-US" dirty="0">
                <a:solidFill>
                  <a:srgbClr val="4A5568"/>
                </a:solidFill>
              </a:rPr>
              <a:t> estructura de tablas y relaciones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2450592" y="2514600"/>
            <a:ext cx="2011680" cy="2423160"/>
          </a:xfrm>
          <a:prstGeom prst="rect">
            <a:avLst/>
          </a:prstGeom>
          <a:solidFill>
            <a:srgbClr val="FFFFFF"/>
          </a:solidFill>
          <a:ln w="25400">
            <a:solidFill>
              <a:srgbClr val="E55A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15" name="Shape 13"/>
          <p:cNvSpPr/>
          <p:nvPr/>
        </p:nvSpPr>
        <p:spPr>
          <a:xfrm>
            <a:off x="2450592" y="2514600"/>
            <a:ext cx="2011680" cy="640080"/>
          </a:xfrm>
          <a:prstGeom prst="rect">
            <a:avLst/>
          </a:prstGeom>
          <a:solidFill>
            <a:srgbClr val="E55A2B"/>
          </a:solidFill>
          <a:ln w="12700">
            <a:solidFill>
              <a:srgbClr val="E55A2B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6" name="Shape 14"/>
          <p:cNvSpPr/>
          <p:nvPr/>
        </p:nvSpPr>
        <p:spPr>
          <a:xfrm>
            <a:off x="3108960" y="2560320"/>
            <a:ext cx="658368" cy="548640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7" name="Text 15"/>
          <p:cNvSpPr/>
          <p:nvPr/>
        </p:nvSpPr>
        <p:spPr>
          <a:xfrm>
            <a:off x="3108960" y="2560320"/>
            <a:ext cx="6583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55A2B"/>
                </a:solidFill>
              </a:rPr>
              <a:t>B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2523744" y="3200400"/>
            <a:ext cx="186537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55A2B"/>
                </a:solidFill>
              </a:rPr>
              <a:t>Operador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E55A2B"/>
                </a:solidFill>
              </a:rPr>
              <a:t>Excel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2560320" y="3822192"/>
            <a:ext cx="179222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dirty="0">
                <a:solidFill>
                  <a:srgbClr val="4A5568"/>
                </a:solidFill>
              </a:rPr>
              <a:t>Construye las tablas en el software</a:t>
            </a: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626864" y="2514600"/>
            <a:ext cx="2011680" cy="2423160"/>
          </a:xfrm>
          <a:prstGeom prst="rect">
            <a:avLst/>
          </a:prstGeom>
          <a:solidFill>
            <a:srgbClr val="FFFFFF"/>
          </a:solidFill>
          <a:ln w="2540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21" name="Shape 19"/>
          <p:cNvSpPr/>
          <p:nvPr/>
        </p:nvSpPr>
        <p:spPr>
          <a:xfrm>
            <a:off x="4626864" y="2514600"/>
            <a:ext cx="2011680" cy="64008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2" name="Shape 20"/>
          <p:cNvSpPr/>
          <p:nvPr/>
        </p:nvSpPr>
        <p:spPr>
          <a:xfrm>
            <a:off x="5285232" y="2560320"/>
            <a:ext cx="658368" cy="548640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3" name="Text 21"/>
          <p:cNvSpPr/>
          <p:nvPr/>
        </p:nvSpPr>
        <p:spPr>
          <a:xfrm>
            <a:off x="5285232" y="2560320"/>
            <a:ext cx="6583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7AE60"/>
                </a:solidFill>
              </a:rPr>
              <a:t>C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4700016" y="3200400"/>
            <a:ext cx="186537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7AE60"/>
                </a:solidFill>
              </a:rPr>
              <a:t>Analista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27AE60"/>
                </a:solidFill>
              </a:rPr>
              <a:t>de Datos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4736592" y="3822192"/>
            <a:ext cx="179222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dirty="0">
                <a:solidFill>
                  <a:srgbClr val="4A5568"/>
                </a:solidFill>
              </a:rPr>
              <a:t>Verifica coherencia y evita duplicados</a:t>
            </a:r>
            <a:endParaRPr lang="en-US" dirty="0"/>
          </a:p>
        </p:txBody>
      </p:sp>
      <p:sp>
        <p:nvSpPr>
          <p:cNvPr id="26" name="Shape 24"/>
          <p:cNvSpPr/>
          <p:nvPr/>
        </p:nvSpPr>
        <p:spPr>
          <a:xfrm>
            <a:off x="6803136" y="2514600"/>
            <a:ext cx="2011680" cy="2423160"/>
          </a:xfrm>
          <a:prstGeom prst="rect">
            <a:avLst/>
          </a:prstGeom>
          <a:solidFill>
            <a:srgbClr val="FFFFFF"/>
          </a:solidFill>
          <a:ln w="25400">
            <a:solidFill>
              <a:srgbClr val="E8A83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27" name="Shape 25"/>
          <p:cNvSpPr/>
          <p:nvPr/>
        </p:nvSpPr>
        <p:spPr>
          <a:xfrm>
            <a:off x="6803136" y="2514600"/>
            <a:ext cx="2011680" cy="64008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8" name="Shape 26"/>
          <p:cNvSpPr/>
          <p:nvPr/>
        </p:nvSpPr>
        <p:spPr>
          <a:xfrm>
            <a:off x="7461504" y="2560320"/>
            <a:ext cx="658368" cy="548640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9" name="Text 27"/>
          <p:cNvSpPr/>
          <p:nvPr/>
        </p:nvSpPr>
        <p:spPr>
          <a:xfrm>
            <a:off x="7461504" y="2560320"/>
            <a:ext cx="6583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</a:rPr>
              <a:t>D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6876288" y="3200400"/>
            <a:ext cx="186537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8A838"/>
                </a:solidFill>
              </a:rPr>
              <a:t>Relator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6912864" y="3822192"/>
            <a:ext cx="179222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dirty="0">
                <a:solidFill>
                  <a:srgbClr val="4A5568"/>
                </a:solidFill>
              </a:rPr>
              <a:t>Documenta y presenta los resultados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32033"/>
          </a:solidFill>
          <a:ln w="12700">
            <a:solidFill>
              <a:srgbClr val="132033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E55A2B"/>
          </a:solidFill>
          <a:ln w="12700">
            <a:solidFill>
              <a:srgbClr val="E55A2B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" name="Text 2"/>
          <p:cNvSpPr/>
          <p:nvPr/>
        </p:nvSpPr>
        <p:spPr>
          <a:xfrm>
            <a:off x="365760" y="128016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Adaptaciones Inclusivas y Ajustes Razonables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4206240" cy="1417320"/>
          </a:xfrm>
          <a:prstGeom prst="rect">
            <a:avLst/>
          </a:prstGeom>
          <a:solidFill>
            <a:srgbClr val="1E3A5F"/>
          </a:solidFill>
          <a:ln w="25400">
            <a:solidFill>
              <a:srgbClr val="1B6CA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6" name="Shape 4"/>
          <p:cNvSpPr/>
          <p:nvPr/>
        </p:nvSpPr>
        <p:spPr>
          <a:xfrm>
            <a:off x="228600" y="1097280"/>
            <a:ext cx="594360" cy="1417320"/>
          </a:xfrm>
          <a:prstGeom prst="rect">
            <a:avLst/>
          </a:prstGeom>
          <a:solidFill>
            <a:srgbClr val="1B6CA8">
              <a:alpha val="85000"/>
            </a:srgbClr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7" name="Shape 5"/>
          <p:cNvSpPr/>
          <p:nvPr/>
        </p:nvSpPr>
        <p:spPr>
          <a:xfrm>
            <a:off x="365760" y="1572768"/>
            <a:ext cx="347472" cy="347472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8" name="Text 6"/>
          <p:cNvSpPr/>
          <p:nvPr/>
        </p:nvSpPr>
        <p:spPr>
          <a:xfrm>
            <a:off x="365760" y="157276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118872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TDAH / </a:t>
            </a:r>
            <a:r>
              <a:rPr lang="en-US" b="1" dirty="0" err="1">
                <a:solidFill>
                  <a:schemeClr val="bg1"/>
                </a:solidFill>
              </a:rPr>
              <a:t>Atención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914400" y="1609344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B8CDE0"/>
                </a:solidFill>
              </a:rPr>
              <a:t>Tarjetas con pasos cortos. </a:t>
            </a:r>
            <a:r>
              <a:rPr lang="en-US" sz="1400" dirty="0" err="1">
                <a:solidFill>
                  <a:srgbClr val="B8CDE0"/>
                </a:solidFill>
              </a:rPr>
              <a:t>Recordatorios</a:t>
            </a:r>
            <a:r>
              <a:rPr lang="en-US" sz="1400" dirty="0">
                <a:solidFill>
                  <a:srgbClr val="B8CDE0"/>
                </a:solidFill>
              </a:rPr>
              <a:t> </a:t>
            </a:r>
            <a:r>
              <a:rPr lang="en-US" sz="1400" dirty="0" err="1">
                <a:solidFill>
                  <a:srgbClr val="B8CDE0"/>
                </a:solidFill>
              </a:rPr>
              <a:t>períodicos</a:t>
            </a:r>
            <a:r>
              <a:rPr lang="en-US" sz="1400" dirty="0">
                <a:solidFill>
                  <a:srgbClr val="B8CDE0"/>
                </a:solidFill>
              </a:rPr>
              <a:t>. Evaluacion por observacion directa.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09160" y="1097280"/>
            <a:ext cx="4206240" cy="1417320"/>
          </a:xfrm>
          <a:prstGeom prst="rect">
            <a:avLst/>
          </a:prstGeom>
          <a:solidFill>
            <a:srgbClr val="1E3A5F"/>
          </a:solidFill>
          <a:ln w="25400">
            <a:solidFill>
              <a:srgbClr val="E55A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594360" cy="1417320"/>
          </a:xfrm>
          <a:prstGeom prst="rect">
            <a:avLst/>
          </a:prstGeom>
          <a:solidFill>
            <a:srgbClr val="E55A2B">
              <a:alpha val="85000"/>
            </a:srgbClr>
          </a:solidFill>
          <a:ln w="12700">
            <a:solidFill>
              <a:srgbClr val="E55A2B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3" name="Shape 11"/>
          <p:cNvSpPr/>
          <p:nvPr/>
        </p:nvSpPr>
        <p:spPr>
          <a:xfrm>
            <a:off x="4846320" y="1572768"/>
            <a:ext cx="347472" cy="347472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4" name="Text 12"/>
          <p:cNvSpPr/>
          <p:nvPr/>
        </p:nvSpPr>
        <p:spPr>
          <a:xfrm>
            <a:off x="4846320" y="157276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394960" y="118872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E55A2B"/>
                </a:solidFill>
              </a:rPr>
              <a:t>Dificultad Motriz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5394960" y="1609344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B8CDE0"/>
                </a:solidFill>
              </a:rPr>
              <a:t>Trabajo en pareja. Rol conceptual sin teclear. Dictado verbal al operador.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228600" y="2651760"/>
            <a:ext cx="4206240" cy="1197864"/>
          </a:xfrm>
          <a:prstGeom prst="rect">
            <a:avLst/>
          </a:prstGeom>
          <a:solidFill>
            <a:srgbClr val="1E3A5F"/>
          </a:solidFill>
          <a:ln w="2540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18" name="Shape 16"/>
          <p:cNvSpPr/>
          <p:nvPr/>
        </p:nvSpPr>
        <p:spPr>
          <a:xfrm>
            <a:off x="228600" y="2651760"/>
            <a:ext cx="594360" cy="1197864"/>
          </a:xfrm>
          <a:prstGeom prst="rect">
            <a:avLst/>
          </a:prstGeom>
          <a:solidFill>
            <a:srgbClr val="27AE60">
              <a:alpha val="85000"/>
            </a:srgbClr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9" name="Shape 17"/>
          <p:cNvSpPr/>
          <p:nvPr/>
        </p:nvSpPr>
        <p:spPr>
          <a:xfrm>
            <a:off x="365760" y="3127248"/>
            <a:ext cx="347472" cy="347472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0" name="Text 18"/>
          <p:cNvSpPr/>
          <p:nvPr/>
        </p:nvSpPr>
        <p:spPr>
          <a:xfrm>
            <a:off x="365760" y="312724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14400" y="274320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7AE60"/>
                </a:solidFill>
              </a:rPr>
              <a:t>Dificultad Visual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914400" y="3163824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B8CDE0"/>
                </a:solidFill>
              </a:rPr>
              <a:t>Excel con zoom 150%+. Fuente 14pt </a:t>
            </a:r>
            <a:r>
              <a:rPr lang="en-US" sz="1400" dirty="0" err="1">
                <a:solidFill>
                  <a:srgbClr val="B8CDE0"/>
                </a:solidFill>
              </a:rPr>
              <a:t>mínimo</a:t>
            </a:r>
            <a:r>
              <a:rPr lang="en-US" sz="1400" dirty="0">
                <a:solidFill>
                  <a:srgbClr val="B8CDE0"/>
                </a:solidFill>
              </a:rPr>
              <a:t>. Colores de alto contraste en tablas.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709160" y="2651760"/>
            <a:ext cx="4206240" cy="1197864"/>
          </a:xfrm>
          <a:prstGeom prst="rect">
            <a:avLst/>
          </a:prstGeom>
          <a:solidFill>
            <a:srgbClr val="1E3A5F"/>
          </a:solidFill>
          <a:ln w="25400">
            <a:solidFill>
              <a:srgbClr val="E8A83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24" name="Shape 22"/>
          <p:cNvSpPr/>
          <p:nvPr/>
        </p:nvSpPr>
        <p:spPr>
          <a:xfrm>
            <a:off x="4709160" y="2651760"/>
            <a:ext cx="594360" cy="1197864"/>
          </a:xfrm>
          <a:prstGeom prst="rect">
            <a:avLst/>
          </a:prstGeom>
          <a:solidFill>
            <a:srgbClr val="E8A838">
              <a:alpha val="85000"/>
            </a:srgbClr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5" name="Shape 23"/>
          <p:cNvSpPr/>
          <p:nvPr/>
        </p:nvSpPr>
        <p:spPr>
          <a:xfrm>
            <a:off x="4846320" y="3127248"/>
            <a:ext cx="347472" cy="347472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6" name="Text 24"/>
          <p:cNvSpPr/>
          <p:nvPr/>
        </p:nvSpPr>
        <p:spPr>
          <a:xfrm>
            <a:off x="4846320" y="312724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394960" y="2743200"/>
            <a:ext cx="3429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E8A838"/>
                </a:solidFill>
              </a:rPr>
              <a:t>Barrera Idiomatica</a:t>
            </a: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5394960" y="3163824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B8CDE0"/>
                </a:solidFill>
              </a:rPr>
              <a:t>Glosario bilingue. Ejemplos con contextos familiares. Reflexion en lengua materna.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2286000" y="3990158"/>
            <a:ext cx="4572000" cy="1028700"/>
          </a:xfrm>
          <a:prstGeom prst="rect">
            <a:avLst/>
          </a:prstGeom>
          <a:solidFill>
            <a:srgbClr val="1E3A5F"/>
          </a:solidFill>
          <a:ln w="25400">
            <a:solidFill>
              <a:srgbClr val="9B59B6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30" name="Shape 28"/>
          <p:cNvSpPr/>
          <p:nvPr/>
        </p:nvSpPr>
        <p:spPr>
          <a:xfrm>
            <a:off x="2286000" y="3990158"/>
            <a:ext cx="594360" cy="1028700"/>
          </a:xfrm>
          <a:prstGeom prst="rect">
            <a:avLst/>
          </a:prstGeom>
          <a:solidFill>
            <a:srgbClr val="9B59B6">
              <a:alpha val="85000"/>
            </a:srgbClr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1" name="Shape 29"/>
          <p:cNvSpPr/>
          <p:nvPr/>
        </p:nvSpPr>
        <p:spPr>
          <a:xfrm>
            <a:off x="2423160" y="4341358"/>
            <a:ext cx="347472" cy="347472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2" name="Text 30"/>
          <p:cNvSpPr/>
          <p:nvPr/>
        </p:nvSpPr>
        <p:spPr>
          <a:xfrm>
            <a:off x="2423160" y="434135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2971800" y="4081598"/>
            <a:ext cx="3794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B59B6"/>
                </a:solidFill>
              </a:rPr>
              <a:t>Alto Desempeno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2971800" y="4492364"/>
            <a:ext cx="3794760" cy="3766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B8CDE0"/>
                </a:solidFill>
              </a:rPr>
              <a:t>Reto adicional: BUSCARV, validacion de datos, hoja Resumen con calculo de stock.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" name="Text 2"/>
          <p:cNvSpPr/>
          <p:nvPr/>
        </p:nvSpPr>
        <p:spPr>
          <a:xfrm>
            <a:off x="365760" y="146304"/>
            <a:ext cx="84124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Rubrica de Evaluación Inclusiva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274320" y="1078992"/>
            <a:ext cx="8595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4A5568"/>
                </a:solidFill>
              </a:rPr>
              <a:t>4 niveles de </a:t>
            </a:r>
            <a:r>
              <a:rPr lang="en-US" sz="1400" i="1" dirty="0" err="1">
                <a:solidFill>
                  <a:srgbClr val="4A5568"/>
                </a:solidFill>
              </a:rPr>
              <a:t>desempeño</a:t>
            </a:r>
            <a:r>
              <a:rPr lang="en-US" sz="1400" i="1" dirty="0">
                <a:solidFill>
                  <a:srgbClr val="4A5568"/>
                </a:solidFill>
              </a:rPr>
              <a:t> — Todos los estudiantes pueden demostrar aprendizaje </a:t>
            </a:r>
            <a:r>
              <a:rPr lang="en-US" sz="1400" i="1" dirty="0" err="1">
                <a:solidFill>
                  <a:srgbClr val="4A5568"/>
                </a:solidFill>
              </a:rPr>
              <a:t>significativo</a:t>
            </a:r>
            <a:r>
              <a:rPr lang="en-US" sz="1400" i="1" dirty="0">
                <a:solidFill>
                  <a:srgbClr val="4A5568"/>
                </a:solidFill>
              </a:rPr>
              <a:t> </a:t>
            </a:r>
            <a:r>
              <a:rPr lang="en-US" sz="1400" i="1" dirty="0" err="1">
                <a:solidFill>
                  <a:srgbClr val="4A5568"/>
                </a:solidFill>
              </a:rPr>
              <a:t>según</a:t>
            </a:r>
            <a:r>
              <a:rPr lang="en-US" sz="1400" i="1" dirty="0">
                <a:solidFill>
                  <a:srgbClr val="4A5568"/>
                </a:solidFill>
              </a:rPr>
              <a:t> sus posibilidades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28600" y="1627632"/>
            <a:ext cx="2011680" cy="7498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7" name="Text 5"/>
          <p:cNvSpPr/>
          <p:nvPr/>
        </p:nvSpPr>
        <p:spPr>
          <a:xfrm>
            <a:off x="228600" y="1663676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NIVEL 1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Inicial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28600" y="20649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1.0 — 2.9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404872" y="1627632"/>
            <a:ext cx="2011680" cy="749808"/>
          </a:xfrm>
          <a:prstGeom prst="rect">
            <a:avLst/>
          </a:prstGeom>
          <a:solidFill>
            <a:srgbClr val="E55A2B"/>
          </a:solidFill>
          <a:ln w="12700">
            <a:solidFill>
              <a:srgbClr val="E55A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10" name="Text 8"/>
          <p:cNvSpPr/>
          <p:nvPr/>
        </p:nvSpPr>
        <p:spPr>
          <a:xfrm>
            <a:off x="2404872" y="1663676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NIVEL 2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Basico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404872" y="20649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3.0 — 3.9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81144" y="1627632"/>
            <a:ext cx="2011680" cy="74980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13" name="Text 11"/>
          <p:cNvSpPr/>
          <p:nvPr/>
        </p:nvSpPr>
        <p:spPr>
          <a:xfrm>
            <a:off x="4581144" y="1663676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NIVEL 3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Autonomo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81144" y="20649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4.0 — 4.5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757416" y="1627632"/>
            <a:ext cx="2011680" cy="749808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16" name="Text 14"/>
          <p:cNvSpPr/>
          <p:nvPr/>
        </p:nvSpPr>
        <p:spPr>
          <a:xfrm>
            <a:off x="6757416" y="1663676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NIVEL 4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Estrategico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757416" y="20649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4.6 — 5.0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28600" y="2542032"/>
            <a:ext cx="4206240" cy="768096"/>
          </a:xfrm>
          <a:prstGeom prst="rect">
            <a:avLst/>
          </a:prstGeom>
          <a:solidFill>
            <a:srgbClr val="FFFFFF"/>
          </a:solidFill>
          <a:ln w="19050">
            <a:solidFill>
              <a:srgbClr val="1B6CA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19" name="Shape 17"/>
          <p:cNvSpPr/>
          <p:nvPr/>
        </p:nvSpPr>
        <p:spPr>
          <a:xfrm>
            <a:off x="228600" y="2542032"/>
            <a:ext cx="1005840" cy="768096"/>
          </a:xfrm>
          <a:prstGeom prst="rect">
            <a:avLst/>
          </a:prstGeom>
          <a:solidFill>
            <a:srgbClr val="1B6CA8">
              <a:alpha val="90000"/>
            </a:srgbClr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0" name="Text 18"/>
          <p:cNvSpPr/>
          <p:nvPr/>
        </p:nvSpPr>
        <p:spPr>
          <a:xfrm>
            <a:off x="265176" y="2743200"/>
            <a:ext cx="932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C1  15%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1325880" y="2596896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 err="1">
                <a:solidFill>
                  <a:srgbClr val="1A2640"/>
                </a:solidFill>
              </a:rPr>
              <a:t>Identificación</a:t>
            </a:r>
            <a:r>
              <a:rPr lang="en-US" sz="1400" b="1" dirty="0">
                <a:solidFill>
                  <a:srgbClr val="1A2640"/>
                </a:solidFill>
              </a:rPr>
              <a:t> de Entidades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325880" y="2944368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Tablas, campos y llaves primarias correctamente identificadas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690872" y="2542032"/>
            <a:ext cx="4206240" cy="768096"/>
          </a:xfrm>
          <a:prstGeom prst="rect">
            <a:avLst/>
          </a:prstGeom>
          <a:solidFill>
            <a:srgbClr val="FFFFFF"/>
          </a:solidFill>
          <a:ln w="19050">
            <a:solidFill>
              <a:srgbClr val="1B6CA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24" name="Shape 22"/>
          <p:cNvSpPr/>
          <p:nvPr/>
        </p:nvSpPr>
        <p:spPr>
          <a:xfrm>
            <a:off x="4690872" y="2542032"/>
            <a:ext cx="1005840" cy="768096"/>
          </a:xfrm>
          <a:prstGeom prst="rect">
            <a:avLst/>
          </a:prstGeom>
          <a:solidFill>
            <a:srgbClr val="1B6CA8">
              <a:alpha val="90000"/>
            </a:srgbClr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5" name="Text 23"/>
          <p:cNvSpPr/>
          <p:nvPr/>
        </p:nvSpPr>
        <p:spPr>
          <a:xfrm>
            <a:off x="4727448" y="2743200"/>
            <a:ext cx="932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C2  20%</a:t>
            </a: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5788152" y="2596896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640"/>
                </a:solidFill>
              </a:rPr>
              <a:t>Relaciones entre Tablas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788152" y="2944368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Llaves foraneas que </a:t>
            </a:r>
            <a:r>
              <a:rPr lang="en-US" sz="1200" dirty="0" err="1">
                <a:solidFill>
                  <a:srgbClr val="4A5568"/>
                </a:solidFill>
              </a:rPr>
              <a:t>conectan</a:t>
            </a:r>
            <a:r>
              <a:rPr lang="en-US" sz="1200" dirty="0">
                <a:solidFill>
                  <a:srgbClr val="4A5568"/>
                </a:solidFill>
              </a:rPr>
              <a:t> </a:t>
            </a:r>
            <a:r>
              <a:rPr lang="en-US" sz="1200" dirty="0" err="1">
                <a:solidFill>
                  <a:srgbClr val="4A5568"/>
                </a:solidFill>
              </a:rPr>
              <a:t>lógicamente</a:t>
            </a:r>
            <a:r>
              <a:rPr lang="en-US" sz="1200" dirty="0">
                <a:solidFill>
                  <a:srgbClr val="4A5568"/>
                </a:solidFill>
              </a:rPr>
              <a:t> las 4 tablas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228600" y="3383280"/>
            <a:ext cx="4206240" cy="768096"/>
          </a:xfrm>
          <a:prstGeom prst="rect">
            <a:avLst/>
          </a:prstGeom>
          <a:solidFill>
            <a:srgbClr val="FFFFFF"/>
          </a:solidFill>
          <a:ln w="1905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29" name="Shape 27"/>
          <p:cNvSpPr/>
          <p:nvPr/>
        </p:nvSpPr>
        <p:spPr>
          <a:xfrm>
            <a:off x="228600" y="3383280"/>
            <a:ext cx="1005840" cy="768096"/>
          </a:xfrm>
          <a:prstGeom prst="rect">
            <a:avLst/>
          </a:prstGeom>
          <a:solidFill>
            <a:srgbClr val="27AE60">
              <a:alpha val="90000"/>
            </a:srgbClr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0" name="Text 28"/>
          <p:cNvSpPr/>
          <p:nvPr/>
        </p:nvSpPr>
        <p:spPr>
          <a:xfrm>
            <a:off x="265176" y="3584448"/>
            <a:ext cx="932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C3  20%</a:t>
            </a: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1325880" y="3438144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640"/>
                </a:solidFill>
              </a:rPr>
              <a:t>Organización en Excel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1325880" y="3785616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Herramienta 'Tabla', nombre descriptivo y filtros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690872" y="3383280"/>
            <a:ext cx="4206240" cy="768096"/>
          </a:xfrm>
          <a:prstGeom prst="rect">
            <a:avLst/>
          </a:prstGeom>
          <a:solidFill>
            <a:srgbClr val="FFFFFF"/>
          </a:solidFill>
          <a:ln w="1905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34" name="Shape 32"/>
          <p:cNvSpPr/>
          <p:nvPr/>
        </p:nvSpPr>
        <p:spPr>
          <a:xfrm>
            <a:off x="4690872" y="3383280"/>
            <a:ext cx="1005840" cy="768096"/>
          </a:xfrm>
          <a:prstGeom prst="rect">
            <a:avLst/>
          </a:prstGeom>
          <a:solidFill>
            <a:srgbClr val="27AE60">
              <a:alpha val="90000"/>
            </a:srgbClr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5" name="Text 33"/>
          <p:cNvSpPr/>
          <p:nvPr/>
        </p:nvSpPr>
        <p:spPr>
          <a:xfrm>
            <a:off x="4727448" y="3584448"/>
            <a:ext cx="932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C4  20%</a:t>
            </a:r>
            <a:endParaRPr lang="en-US" dirty="0"/>
          </a:p>
        </p:txBody>
      </p:sp>
      <p:sp>
        <p:nvSpPr>
          <p:cNvPr id="36" name="Text 34"/>
          <p:cNvSpPr/>
          <p:nvPr/>
        </p:nvSpPr>
        <p:spPr>
          <a:xfrm>
            <a:off x="5788152" y="3438144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 err="1">
                <a:solidFill>
                  <a:srgbClr val="1A2640"/>
                </a:solidFill>
              </a:rPr>
              <a:t>Resolución</a:t>
            </a:r>
            <a:r>
              <a:rPr lang="en-US" sz="1400" b="1" dirty="0">
                <a:solidFill>
                  <a:srgbClr val="1A2640"/>
                </a:solidFill>
              </a:rPr>
              <a:t> del Problema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788152" y="3785616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Base de datos funcional que organiza el inventario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228600" y="4224528"/>
            <a:ext cx="4206240" cy="768096"/>
          </a:xfrm>
          <a:prstGeom prst="rect">
            <a:avLst/>
          </a:prstGeom>
          <a:solidFill>
            <a:srgbClr val="FFFFFF"/>
          </a:solidFill>
          <a:ln w="19050">
            <a:solidFill>
              <a:srgbClr val="E55A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39" name="Shape 37"/>
          <p:cNvSpPr/>
          <p:nvPr/>
        </p:nvSpPr>
        <p:spPr>
          <a:xfrm>
            <a:off x="228600" y="4224528"/>
            <a:ext cx="1005840" cy="768096"/>
          </a:xfrm>
          <a:prstGeom prst="rect">
            <a:avLst/>
          </a:prstGeom>
          <a:solidFill>
            <a:srgbClr val="E55A2B">
              <a:alpha val="90000"/>
            </a:srgbClr>
          </a:solidFill>
          <a:ln w="12700">
            <a:solidFill>
              <a:srgbClr val="E55A2B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0" name="Text 38"/>
          <p:cNvSpPr/>
          <p:nvPr/>
        </p:nvSpPr>
        <p:spPr>
          <a:xfrm>
            <a:off x="265176" y="4425696"/>
            <a:ext cx="932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C5  15%</a:t>
            </a: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1325880" y="4279392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640"/>
                </a:solidFill>
              </a:rPr>
              <a:t>Trabajo Colaborativo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1325880" y="4626864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Participacion </a:t>
            </a:r>
            <a:r>
              <a:rPr lang="en-US" sz="1200" dirty="0" err="1">
                <a:solidFill>
                  <a:srgbClr val="4A5568"/>
                </a:solidFill>
              </a:rPr>
              <a:t>activa</a:t>
            </a:r>
            <a:r>
              <a:rPr lang="en-US" sz="1200" dirty="0">
                <a:solidFill>
                  <a:srgbClr val="4A5568"/>
                </a:solidFill>
              </a:rPr>
              <a:t> </a:t>
            </a:r>
            <a:r>
              <a:rPr lang="en-US" sz="1200" dirty="0" err="1">
                <a:solidFill>
                  <a:srgbClr val="4A5568"/>
                </a:solidFill>
              </a:rPr>
              <a:t>según</a:t>
            </a:r>
            <a:r>
              <a:rPr lang="en-US" sz="1200" dirty="0">
                <a:solidFill>
                  <a:srgbClr val="4A5568"/>
                </a:solidFill>
              </a:rPr>
              <a:t> habilidades propias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4690872" y="4224528"/>
            <a:ext cx="4206240" cy="768096"/>
          </a:xfrm>
          <a:prstGeom prst="rect">
            <a:avLst/>
          </a:prstGeom>
          <a:solidFill>
            <a:srgbClr val="FFFFFF"/>
          </a:solidFill>
          <a:ln w="19050">
            <a:solidFill>
              <a:srgbClr val="E55A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 dirty="0"/>
          </a:p>
        </p:txBody>
      </p:sp>
      <p:sp>
        <p:nvSpPr>
          <p:cNvPr id="44" name="Shape 42"/>
          <p:cNvSpPr/>
          <p:nvPr/>
        </p:nvSpPr>
        <p:spPr>
          <a:xfrm>
            <a:off x="4690872" y="4224528"/>
            <a:ext cx="1005840" cy="768096"/>
          </a:xfrm>
          <a:prstGeom prst="rect">
            <a:avLst/>
          </a:prstGeom>
          <a:solidFill>
            <a:srgbClr val="E55A2B">
              <a:alpha val="90000"/>
            </a:srgbClr>
          </a:solidFill>
          <a:ln w="12700">
            <a:solidFill>
              <a:srgbClr val="E55A2B"/>
            </a:solidFill>
            <a:prstDash val="solid"/>
          </a:ln>
        </p:spPr>
        <p:txBody>
          <a:bodyPr/>
          <a:lstStyle/>
          <a:p>
            <a:endParaRPr lang="es-CO" dirty="0"/>
          </a:p>
        </p:txBody>
      </p:sp>
      <p:sp>
        <p:nvSpPr>
          <p:cNvPr id="45" name="Text 43"/>
          <p:cNvSpPr/>
          <p:nvPr/>
        </p:nvSpPr>
        <p:spPr>
          <a:xfrm>
            <a:off x="4727448" y="4425696"/>
            <a:ext cx="9326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C6  10%</a:t>
            </a:r>
            <a:endParaRPr lang="en-US" dirty="0"/>
          </a:p>
        </p:txBody>
      </p:sp>
      <p:sp>
        <p:nvSpPr>
          <p:cNvPr id="46" name="Text 44"/>
          <p:cNvSpPr/>
          <p:nvPr/>
        </p:nvSpPr>
        <p:spPr>
          <a:xfrm>
            <a:off x="5788152" y="4279392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640"/>
                </a:solidFill>
              </a:rPr>
              <a:t>Auto y Coevaluacion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5788152" y="4626864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Reflexión honesta con criterios claros de la rubrica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228600" y="5065776"/>
            <a:ext cx="8686800" cy="36576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32033"/>
          </a:solidFill>
          <a:ln w="12700">
            <a:solidFill>
              <a:srgbClr val="132033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" name="Text 2"/>
          <p:cNvSpPr/>
          <p:nvPr/>
        </p:nvSpPr>
        <p:spPr>
          <a:xfrm>
            <a:off x="365760" y="128016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 Aprendizaje Inclusiva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115568"/>
            <a:ext cx="8686800" cy="621792"/>
          </a:xfrm>
          <a:prstGeom prst="rect">
            <a:avLst/>
          </a:prstGeom>
          <a:solidFill>
            <a:srgbClr val="1E3A5F"/>
          </a:solidFill>
          <a:ln w="1905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6" name="Text 4"/>
          <p:cNvSpPr/>
          <p:nvPr/>
        </p:nvSpPr>
        <p:spPr>
          <a:xfrm>
            <a:off x="365760" y="1152144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 err="1">
                <a:solidFill>
                  <a:srgbClr val="C9D8EC"/>
                </a:solidFill>
              </a:rPr>
              <a:t>Diseñada</a:t>
            </a:r>
            <a:r>
              <a:rPr lang="en-US" sz="1600" i="1" dirty="0">
                <a:solidFill>
                  <a:srgbClr val="C9D8EC"/>
                </a:solidFill>
              </a:rPr>
              <a:t> para que TODOS los estudiantes trabajen a su propio ritmo. Multiples formas de entregar la evidencia: oral, escrita, </a:t>
            </a:r>
            <a:r>
              <a:rPr lang="en-US" sz="1600" i="1" dirty="0" err="1">
                <a:solidFill>
                  <a:srgbClr val="C9D8EC"/>
                </a:solidFill>
              </a:rPr>
              <a:t>gráfica</a:t>
            </a:r>
            <a:r>
              <a:rPr lang="en-US" sz="1600" i="1" dirty="0">
                <a:solidFill>
                  <a:srgbClr val="C9D8EC"/>
                </a:solidFill>
              </a:rPr>
              <a:t> o </a:t>
            </a:r>
            <a:r>
              <a:rPr lang="en-US" sz="1600" i="1" dirty="0" err="1">
                <a:solidFill>
                  <a:srgbClr val="C9D8EC"/>
                </a:solidFill>
              </a:rPr>
              <a:t>grabación</a:t>
            </a:r>
            <a:r>
              <a:rPr lang="en-US" sz="1600" i="1" dirty="0">
                <a:solidFill>
                  <a:srgbClr val="C9D8EC"/>
                </a:solidFill>
              </a:rPr>
              <a:t> de pantalla.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28600" y="1901952"/>
            <a:ext cx="2011680" cy="2606040"/>
          </a:xfrm>
          <a:prstGeom prst="rect">
            <a:avLst/>
          </a:prstGeom>
          <a:solidFill>
            <a:srgbClr val="1E3A5F"/>
          </a:solidFill>
          <a:ln w="25400">
            <a:solidFill>
              <a:srgbClr val="1B6CA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8" name="Shape 6"/>
          <p:cNvSpPr/>
          <p:nvPr/>
        </p:nvSpPr>
        <p:spPr>
          <a:xfrm>
            <a:off x="228600" y="1901952"/>
            <a:ext cx="2011680" cy="658368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9" name="Shape 7"/>
          <p:cNvSpPr/>
          <p:nvPr/>
        </p:nvSpPr>
        <p:spPr>
          <a:xfrm>
            <a:off x="896112" y="1956816"/>
            <a:ext cx="65836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0" name="Text 8"/>
          <p:cNvSpPr/>
          <p:nvPr/>
        </p:nvSpPr>
        <p:spPr>
          <a:xfrm>
            <a:off x="896112" y="1956816"/>
            <a:ext cx="65836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6CA8"/>
                </a:solidFill>
              </a:rPr>
              <a:t>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01752" y="2615184"/>
            <a:ext cx="18653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6CA8"/>
                </a:solidFill>
              </a:rPr>
              <a:t>Hoja Categorias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258426" y="3154680"/>
            <a:ext cx="197297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ID_Categoria + Nombre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5 registros minimo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-&gt; Convertir en Tabla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2404872" y="1901952"/>
            <a:ext cx="2011680" cy="2606040"/>
          </a:xfrm>
          <a:prstGeom prst="rect">
            <a:avLst/>
          </a:prstGeom>
          <a:solidFill>
            <a:srgbClr val="1E3A5F"/>
          </a:solidFill>
          <a:ln w="25400">
            <a:solidFill>
              <a:srgbClr val="E55A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14" name="Shape 12"/>
          <p:cNvSpPr/>
          <p:nvPr/>
        </p:nvSpPr>
        <p:spPr>
          <a:xfrm>
            <a:off x="2404872" y="1901952"/>
            <a:ext cx="2011680" cy="658368"/>
          </a:xfrm>
          <a:prstGeom prst="rect">
            <a:avLst/>
          </a:prstGeom>
          <a:solidFill>
            <a:srgbClr val="E55A2B"/>
          </a:solidFill>
          <a:ln w="12700">
            <a:solidFill>
              <a:srgbClr val="E55A2B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5" name="Shape 13"/>
          <p:cNvSpPr/>
          <p:nvPr/>
        </p:nvSpPr>
        <p:spPr>
          <a:xfrm>
            <a:off x="3072384" y="1956816"/>
            <a:ext cx="65836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6" name="Text 14"/>
          <p:cNvSpPr/>
          <p:nvPr/>
        </p:nvSpPr>
        <p:spPr>
          <a:xfrm>
            <a:off x="3072384" y="1956816"/>
            <a:ext cx="65836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55A2B"/>
                </a:solidFill>
              </a:rPr>
              <a:t>2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2478024" y="2615184"/>
            <a:ext cx="18653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55A2B"/>
                </a:solidFill>
              </a:rPr>
              <a:t>Hoja Productos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2434698" y="3154680"/>
            <a:ext cx="197297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ID + Nombre + Precio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+ ID_Categoria (llave foranea)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5 registros minimo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81144" y="1901952"/>
            <a:ext cx="2011680" cy="2606040"/>
          </a:xfrm>
          <a:prstGeom prst="rect">
            <a:avLst/>
          </a:prstGeom>
          <a:solidFill>
            <a:srgbClr val="1E3A5F"/>
          </a:solidFill>
          <a:ln w="25400">
            <a:solidFill>
              <a:srgbClr val="27AE6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20" name="Shape 18"/>
          <p:cNvSpPr/>
          <p:nvPr/>
        </p:nvSpPr>
        <p:spPr>
          <a:xfrm>
            <a:off x="4581144" y="1901952"/>
            <a:ext cx="2011680" cy="65836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1" name="Shape 19"/>
          <p:cNvSpPr/>
          <p:nvPr/>
        </p:nvSpPr>
        <p:spPr>
          <a:xfrm>
            <a:off x="5248656" y="1956816"/>
            <a:ext cx="65836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2" name="Text 20"/>
          <p:cNvSpPr/>
          <p:nvPr/>
        </p:nvSpPr>
        <p:spPr>
          <a:xfrm>
            <a:off x="5248656" y="1956816"/>
            <a:ext cx="65836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7AE60"/>
                </a:solidFill>
              </a:rPr>
              <a:t>3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4654296" y="2615184"/>
            <a:ext cx="18653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7AE60"/>
                </a:solidFill>
              </a:rPr>
              <a:t>Hoja Entradas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4610970" y="3154680"/>
            <a:ext cx="197297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ID_Entrada + ID_Producto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+ Cantidad + Fecha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5 registros minimo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757416" y="1901952"/>
            <a:ext cx="2011680" cy="2606040"/>
          </a:xfrm>
          <a:prstGeom prst="rect">
            <a:avLst/>
          </a:prstGeom>
          <a:solidFill>
            <a:srgbClr val="1E3A5F"/>
          </a:solidFill>
          <a:ln w="25400">
            <a:solidFill>
              <a:srgbClr val="E8A83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CO"/>
          </a:p>
        </p:txBody>
      </p:sp>
      <p:sp>
        <p:nvSpPr>
          <p:cNvPr id="26" name="Shape 24"/>
          <p:cNvSpPr/>
          <p:nvPr/>
        </p:nvSpPr>
        <p:spPr>
          <a:xfrm>
            <a:off x="6757416" y="1901952"/>
            <a:ext cx="2011680" cy="65836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7" name="Shape 25"/>
          <p:cNvSpPr/>
          <p:nvPr/>
        </p:nvSpPr>
        <p:spPr>
          <a:xfrm>
            <a:off x="7424928" y="1956816"/>
            <a:ext cx="65836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28" name="Text 26"/>
          <p:cNvSpPr/>
          <p:nvPr/>
        </p:nvSpPr>
        <p:spPr>
          <a:xfrm>
            <a:off x="7424928" y="1956816"/>
            <a:ext cx="65836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8A838"/>
                </a:solidFill>
              </a:rPr>
              <a:t>4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6830568" y="2615184"/>
            <a:ext cx="186537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8A838"/>
                </a:solidFill>
              </a:rPr>
              <a:t>Hoja Salidas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6787242" y="3154680"/>
            <a:ext cx="197297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ID_Salida + ID_Producto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+ Cantidad + Fecha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9BBDD6"/>
                </a:solidFill>
              </a:rPr>
              <a:t>5 registros minimo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66454" y="4589490"/>
            <a:ext cx="4251960" cy="475488"/>
          </a:xfrm>
          <a:prstGeom prst="rect">
            <a:avLst/>
          </a:prstGeom>
          <a:solidFill>
            <a:srgbClr val="935116">
              <a:alpha val="80000"/>
            </a:srgbClr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2" name="Text 30"/>
          <p:cNvSpPr/>
          <p:nvPr/>
        </p:nvSpPr>
        <p:spPr>
          <a:xfrm>
            <a:off x="320040" y="466344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A838"/>
                </a:solidFill>
              </a:rPr>
              <a:t>RETO AVANZADO: BUSCARV + SUMAR.SI + Hoja Resumen con stock actual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4601294" y="4589490"/>
            <a:ext cx="4251960" cy="475488"/>
          </a:xfrm>
          <a:prstGeom prst="rect">
            <a:avLst/>
          </a:prstGeom>
          <a:solidFill>
            <a:srgbClr val="1E8449">
              <a:alpha val="70000"/>
            </a:srgbClr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4" name="Text 32"/>
          <p:cNvSpPr/>
          <p:nvPr/>
        </p:nvSpPr>
        <p:spPr>
          <a:xfrm>
            <a:off x="4754880" y="466344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ECC96"/>
                </a:solidFill>
              </a:rPr>
              <a:t>EVIDENCIAS: Archivo Excel + Explicación oral/escrita/</a:t>
            </a:r>
            <a:r>
              <a:rPr lang="en-US" sz="1400" b="1" dirty="0" err="1">
                <a:solidFill>
                  <a:srgbClr val="6ECC96"/>
                </a:solidFill>
              </a:rPr>
              <a:t>grabación</a:t>
            </a:r>
            <a:r>
              <a:rPr lang="en-US" sz="1400" b="1" dirty="0">
                <a:solidFill>
                  <a:srgbClr val="6ECC96"/>
                </a:solidFill>
              </a:rPr>
              <a:t> + Reflexión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977640"/>
            <a:ext cx="9144000" cy="1165860"/>
          </a:xfrm>
          <a:prstGeom prst="rect">
            <a:avLst/>
          </a:prstGeom>
          <a:solidFill>
            <a:srgbClr val="111E33"/>
          </a:solidFill>
          <a:ln w="12700">
            <a:solidFill>
              <a:srgbClr val="111E33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3" name="Shape 1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1B6CA8">
              <a:alpha val="15000"/>
            </a:srgbClr>
          </a:solidFill>
          <a:ln w="12700">
            <a:solidFill>
              <a:srgbClr val="1B6CA8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4" name="Shape 2"/>
          <p:cNvSpPr/>
          <p:nvPr/>
        </p:nvSpPr>
        <p:spPr>
          <a:xfrm>
            <a:off x="6858000" y="2286000"/>
            <a:ext cx="3200400" cy="3200400"/>
          </a:xfrm>
          <a:prstGeom prst="ellipse">
            <a:avLst/>
          </a:prstGeom>
          <a:solidFill>
            <a:srgbClr val="E8A838">
              <a:alpha val="15000"/>
            </a:srgbClr>
          </a:solidFill>
          <a:ln w="12700">
            <a:solidFill>
              <a:srgbClr val="E8A838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5" name="Shape 3"/>
          <p:cNvSpPr/>
          <p:nvPr/>
        </p:nvSpPr>
        <p:spPr>
          <a:xfrm>
            <a:off x="3749040" y="320040"/>
            <a:ext cx="1645920" cy="1645920"/>
          </a:xfrm>
          <a:prstGeom prst="ellipse">
            <a:avLst/>
          </a:prstGeom>
          <a:solidFill>
            <a:srgbClr val="E8A838">
              <a:alpha val="85000"/>
            </a:srgbClr>
          </a:solidFill>
          <a:ln w="381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6" name="Text 4"/>
          <p:cNvSpPr/>
          <p:nvPr/>
        </p:nvSpPr>
        <p:spPr>
          <a:xfrm>
            <a:off x="3749040" y="320040"/>
            <a:ext cx="16459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0" y="19659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clase inclusiva no baja el nivel,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914400" y="248716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amplia las puertas del aprendizaje.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2286000" y="3154680"/>
            <a:ext cx="4572000" cy="4572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s-CO"/>
          </a:p>
        </p:txBody>
      </p:sp>
      <p:sp>
        <p:nvSpPr>
          <p:cNvPr id="10" name="Text 8"/>
          <p:cNvSpPr/>
          <p:nvPr/>
        </p:nvSpPr>
        <p:spPr>
          <a:xfrm>
            <a:off x="457200" y="3310128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 err="1">
                <a:solidFill>
                  <a:srgbClr val="8AACCC"/>
                </a:solidFill>
              </a:rPr>
              <a:t>Diseño</a:t>
            </a:r>
            <a:r>
              <a:rPr lang="en-US" sz="1300" i="1" dirty="0">
                <a:solidFill>
                  <a:srgbClr val="8AACCC"/>
                </a:solidFill>
              </a:rPr>
              <a:t> Universal para el Aprendizaje  |  ABP  |  Evaluacion diferenciada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0" y="4498848"/>
            <a:ext cx="9144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A7FA0"/>
                </a:solidFill>
              </a:rPr>
              <a:t>Clase: Bases de Datos en Excel  |  Pregrado  |  120 minutos  |  2026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655</Words>
  <Application>Microsoft Office PowerPoint</Application>
  <PresentationFormat>Presentación en pantalla (16:9)</PresentationFormat>
  <Paragraphs>152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Georgia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FREDDY NELSON MUÑOZ YEPES</cp:lastModifiedBy>
  <cp:revision>1</cp:revision>
  <dcterms:created xsi:type="dcterms:W3CDTF">2026-04-12T19:05:33Z</dcterms:created>
  <dcterms:modified xsi:type="dcterms:W3CDTF">2026-04-12T21:22:58Z</dcterms:modified>
</cp:coreProperties>
</file>